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4" r:id="rId7"/>
    <p:sldMasterId id="2147484195" r:id="rId8"/>
    <p:sldMasterId id="2147484222" r:id="rId9"/>
    <p:sldMasterId id="2147484233" r:id="rId10"/>
  </p:sldMasterIdLst>
  <p:notesMasterIdLst>
    <p:notesMasterId r:id="rId53"/>
  </p:notesMasterIdLst>
  <p:handoutMasterIdLst>
    <p:handoutMasterId r:id="rId54"/>
  </p:handoutMasterIdLst>
  <p:sldIdLst>
    <p:sldId id="778" r:id="rId11"/>
    <p:sldId id="779" r:id="rId12"/>
    <p:sldId id="780" r:id="rId13"/>
    <p:sldId id="788" r:id="rId14"/>
    <p:sldId id="909" r:id="rId15"/>
    <p:sldId id="783" r:id="rId16"/>
    <p:sldId id="891" r:id="rId17"/>
    <p:sldId id="892" r:id="rId18"/>
    <p:sldId id="873" r:id="rId19"/>
    <p:sldId id="871" r:id="rId20"/>
    <p:sldId id="855" r:id="rId21"/>
    <p:sldId id="852" r:id="rId22"/>
    <p:sldId id="857" r:id="rId23"/>
    <p:sldId id="865" r:id="rId24"/>
    <p:sldId id="866" r:id="rId25"/>
    <p:sldId id="867" r:id="rId26"/>
    <p:sldId id="868" r:id="rId27"/>
    <p:sldId id="869" r:id="rId28"/>
    <p:sldId id="870" r:id="rId29"/>
    <p:sldId id="863" r:id="rId30"/>
    <p:sldId id="883" r:id="rId31"/>
    <p:sldId id="884" r:id="rId32"/>
    <p:sldId id="887" r:id="rId33"/>
    <p:sldId id="885" r:id="rId34"/>
    <p:sldId id="888" r:id="rId35"/>
    <p:sldId id="889" r:id="rId36"/>
    <p:sldId id="886" r:id="rId37"/>
    <p:sldId id="890" r:id="rId38"/>
    <p:sldId id="864" r:id="rId39"/>
    <p:sldId id="897" r:id="rId40"/>
    <p:sldId id="900" r:id="rId41"/>
    <p:sldId id="898" r:id="rId42"/>
    <p:sldId id="904" r:id="rId43"/>
    <p:sldId id="901" r:id="rId44"/>
    <p:sldId id="902" r:id="rId45"/>
    <p:sldId id="903" r:id="rId46"/>
    <p:sldId id="905" r:id="rId47"/>
    <p:sldId id="894" r:id="rId48"/>
    <p:sldId id="910" r:id="rId49"/>
    <p:sldId id="906" r:id="rId50"/>
    <p:sldId id="907" r:id="rId51"/>
    <p:sldId id="908"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3188" autoAdjust="0"/>
  </p:normalViewPr>
  <p:slideViewPr>
    <p:cSldViewPr snapToGrid="0">
      <p:cViewPr varScale="1">
        <p:scale>
          <a:sx n="35" d="100"/>
          <a:sy n="35" d="100"/>
        </p:scale>
        <p:origin x="1053"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SharePointAcsContext</a:t>
            </a:r>
            <a:r>
              <a:rPr lang="en-US" dirty="0" smtClean="0"/>
              <a:t> and </a:t>
            </a:r>
            <a:r>
              <a:rPr lang="en-US" dirty="0" err="1" smtClean="0"/>
              <a:t>SharePointHightTrustContext</a:t>
            </a:r>
            <a:r>
              <a:rPr lang="en-US" dirty="0" smtClean="0"/>
              <a:t> both inherit from </a:t>
            </a:r>
            <a:r>
              <a:rPr lang="en-US" dirty="0" err="1" smtClean="0"/>
              <a:t>SharePointContext</a:t>
            </a:r>
            <a:endParaRPr lang="en-US" dirty="0" smtClean="0"/>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451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62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343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a:t>
            </a:r>
            <a:r>
              <a:rPr lang="en-US" baseline="0" dirty="0" err="1" smtClean="0"/>
              <a:t>ItemAdding</a:t>
            </a:r>
            <a:r>
              <a:rPr lang="en-US" baseline="0" dirty="0" smtClean="0"/>
              <a:t>” and “</a:t>
            </a:r>
            <a:r>
              <a:rPr lang="en-US" baseline="0" dirty="0" err="1" smtClean="0"/>
              <a:t>ItemAdded</a:t>
            </a:r>
            <a:r>
              <a:rPr lang="en-US" baseline="0" dirty="0" smtClean="0"/>
              <a:t>”</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28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t>
            </a:r>
            <a:r>
              <a:rPr lang="en-US" baseline="0" dirty="0" err="1" smtClean="0"/>
              <a:t>AzureAccount</a:t>
            </a:r>
            <a:r>
              <a:rPr lang="en-US" baseline="0" dirty="0" smtClean="0"/>
              <a:t> to sign in</a:t>
            </a:r>
          </a:p>
          <a:p>
            <a:pPr marL="228600" indent="-228600">
              <a:buAutoNum type="arabicPeriod"/>
            </a:pPr>
            <a:r>
              <a:rPr lang="en-US" baseline="0" dirty="0" smtClean="0"/>
              <a:t>New-</a:t>
            </a:r>
            <a:r>
              <a:rPr lang="en-US" baseline="0" dirty="0" err="1" smtClean="0"/>
              <a:t>AzureSBNamespace</a:t>
            </a:r>
            <a:r>
              <a:rPr lang="en-US" baseline="0" dirty="0" smtClean="0"/>
              <a:t> –Name “</a:t>
            </a:r>
            <a:r>
              <a:rPr lang="en-US" baseline="0" dirty="0" err="1" smtClean="0"/>
              <a:t>myns</a:t>
            </a:r>
            <a:r>
              <a:rPr lang="en-US" baseline="0" dirty="0" smtClean="0"/>
              <a:t>”  -Location “Central US”</a:t>
            </a:r>
          </a:p>
          <a:p>
            <a:pPr marL="228600" indent="-228600">
              <a:buAutoNum type="arabicPeriod"/>
            </a:pPr>
            <a:r>
              <a:rPr lang="en-US" baseline="0" dirty="0" smtClean="0"/>
              <a:t>Results in an ACS string copy this </a:t>
            </a:r>
            <a:r>
              <a:rPr lang="en-US" baseline="0" smtClean="0"/>
              <a:t>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881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0908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16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a:t>
            </a:r>
            <a:r>
              <a:rPr lang="en-US"/>
              <a:t> </a:t>
            </a:r>
            <a:endParaRPr lang="en-US" dirty="0"/>
          </a:p>
          <a:p>
            <a:r>
              <a:rPr lang="en-US"/>
              <a:t>For </a:t>
            </a:r>
            <a:r>
              <a:rPr lang="en-US" dirty="0"/>
              <a:t>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63382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Vesa</a:t>
            </a:r>
            <a:endParaRPr lang="en-US" dirty="0"/>
          </a:p>
          <a:p>
            <a:endParaRPr lang="en-US" dirty="0"/>
          </a:p>
          <a:p>
            <a:endParaRPr lang="en-US"/>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E776DD-0AF4-4428-B2E2-DC29FE9284EC}"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5689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136873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95526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456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41952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764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40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78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917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a:t>
            </a:r>
            <a:r>
              <a:rPr lang="en-US" baseline="0" dirty="0" err="1" smtClean="0"/>
              <a:t>OAuth</a:t>
            </a:r>
            <a:r>
              <a:rPr lang="en-US" baseline="0" dirty="0" smtClean="0"/>
              <a:t> </a:t>
            </a:r>
          </a:p>
          <a:p>
            <a:endParaRPr lang="en-US" dirty="0" smtClean="0"/>
          </a:p>
          <a:p>
            <a:r>
              <a:rPr lang="en-US" dirty="0" smtClean="0"/>
              <a:t>The </a:t>
            </a:r>
            <a:r>
              <a:rPr lang="en-US" dirty="0" err="1" smtClean="0"/>
              <a:t>SharePointContextProvider</a:t>
            </a:r>
            <a:r>
              <a:rPr lang="en-US" dirty="0" smtClean="0"/>
              <a:t> simplifies token management</a:t>
            </a:r>
          </a:p>
          <a:p>
            <a:r>
              <a:rPr lang="en-US" dirty="0" smtClean="0"/>
              <a:t>Managed</a:t>
            </a:r>
            <a:r>
              <a:rPr lang="en-US" baseline="0" dirty="0" smtClean="0"/>
              <a:t> </a:t>
            </a:r>
            <a:r>
              <a:rPr lang="en-US" baseline="0" dirty="0" err="1" smtClean="0"/>
              <a:t>CSOm</a:t>
            </a:r>
            <a:r>
              <a:rPr lang="en-US" baseline="0" dirty="0" smtClean="0"/>
              <a:t> and </a:t>
            </a:r>
            <a:r>
              <a:rPr lang="en-US" baseline="0" dirty="0" err="1" smtClean="0"/>
              <a:t>RESt</a:t>
            </a:r>
            <a:r>
              <a:rPr lang="en-US" baseline="0" dirty="0" smtClean="0"/>
              <a: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basic provider hosted app</a:t>
            </a:r>
            <a:endParaRPr lang="en-US" dirty="0"/>
          </a:p>
        </p:txBody>
      </p:sp>
      <p:sp>
        <p:nvSpPr>
          <p:cNvPr id="4" name="Date Placeholder 3"/>
          <p:cNvSpPr>
            <a:spLocks noGrp="1"/>
          </p:cNvSpPr>
          <p:nvPr>
            <p:ph type="dt" idx="10"/>
          </p:nvPr>
        </p:nvSpPr>
        <p:spPr/>
        <p:txBody>
          <a:bodyPr/>
          <a:lstStyle/>
          <a:p>
            <a:fld id="{CDA7253A-770F-44FE-912A-0BE28291B26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24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err="1" smtClean="0"/>
              <a:t>Provider</a:t>
            </a:r>
            <a:r>
              <a:rPr lang="en-US" baseline="0" dirty="0" smtClean="0"/>
              <a:t> simplifies the management of context, and tokens</a:t>
            </a:r>
          </a:p>
          <a:p>
            <a:r>
              <a:rPr lang="en-US" dirty="0" smtClean="0"/>
              <a:t>It uses a cookie to store the </a:t>
            </a:r>
            <a:r>
              <a:rPr lang="en-US" dirty="0" err="1" smtClean="0"/>
              <a:t>CacheKey</a:t>
            </a:r>
            <a:r>
              <a:rPr lang="en-US" dirty="0" smtClean="0"/>
              <a:t>,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594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Web Forms uses the </a:t>
            </a:r>
            <a:r>
              <a:rPr lang="en-US" dirty="0" err="1" smtClean="0"/>
              <a:t>PreInit</a:t>
            </a:r>
            <a:r>
              <a:rPr lang="en-US" dirty="0" smtClean="0"/>
              <a: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3341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8972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0097865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081551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88632067"/>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41147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9691411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733630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41563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354399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740227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036173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244205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7243229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7581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3440570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1519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088031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46583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224486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6682528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286105932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3993593403"/>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0845777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736174854"/>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78865487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8467548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12140711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5641103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049655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92476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101163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96291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5527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94741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854376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04748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650415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3286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0443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4662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3276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059935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2089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846908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10753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0616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344619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5778858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525072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608071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665387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285972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85973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4227785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1546623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601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8008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11713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492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9785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5814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98187872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83191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306340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775574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557659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986301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371041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3698376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7762664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4503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95811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1712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976851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39890738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152052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2193762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965077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891300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314259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94893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164191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94081653"/>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60395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986768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6193072"/>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4255460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37144916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81502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7817973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6860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image" Target="../media/image12.png"/><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6.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2.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50741325"/>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67938915"/>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1867205"/>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16" r:id="rId21"/>
    <p:sldLayoutId id="2147484217" r:id="rId22"/>
    <p:sldLayoutId id="2147484218" r:id="rId23"/>
    <p:sldLayoutId id="2147484219" r:id="rId24"/>
    <p:sldLayoutId id="2147484220" r:id="rId25"/>
    <p:sldLayoutId id="2147484221"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45792029"/>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181453"/>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18" Type="http://schemas.openxmlformats.org/officeDocument/2006/relationships/image" Target="../media/image75.emf"/><Relationship Id="rId3" Type="http://schemas.openxmlformats.org/officeDocument/2006/relationships/image" Target="../media/image61.png"/><Relationship Id="rId7" Type="http://schemas.openxmlformats.org/officeDocument/2006/relationships/image" Target="../media/image64.emf"/><Relationship Id="rId12" Type="http://schemas.openxmlformats.org/officeDocument/2006/relationships/image" Target="../media/image69.emf"/><Relationship Id="rId17" Type="http://schemas.openxmlformats.org/officeDocument/2006/relationships/image" Target="../media/image74.emf"/><Relationship Id="rId2" Type="http://schemas.openxmlformats.org/officeDocument/2006/relationships/notesSlide" Target="../notesSlides/notesSlide20.xml"/><Relationship Id="rId16" Type="http://schemas.openxmlformats.org/officeDocument/2006/relationships/image" Target="../media/image73.png"/><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68.emf"/><Relationship Id="rId5" Type="http://schemas.microsoft.com/office/2007/relationships/hdphoto" Target="../media/hdphoto1.wdp"/><Relationship Id="rId15" Type="http://schemas.openxmlformats.org/officeDocument/2006/relationships/image" Target="../media/image72.emf"/><Relationship Id="rId10" Type="http://schemas.openxmlformats.org/officeDocument/2006/relationships/image" Target="../media/image67.emf"/><Relationship Id="rId4" Type="http://schemas.openxmlformats.org/officeDocument/2006/relationships/image" Target="../media/image62.png"/><Relationship Id="rId9" Type="http://schemas.openxmlformats.org/officeDocument/2006/relationships/image" Target="../media/image66.emf"/><Relationship Id="rId14" Type="http://schemas.openxmlformats.org/officeDocument/2006/relationships/image" Target="../media/image71.emf"/></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5.em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hyperlink" Target="http://dev.office.com/training#?filters=deep%20dive%20building%20blocks%20and%20services%20of%20sharepoint" TargetMode="External"/><Relationship Id="rId2" Type="http://schemas.openxmlformats.org/officeDocument/2006/relationships/hyperlink" Target="http://dev.office.com/codesamples#?filters=sharepoint%20add-ins" TargetMode="External"/><Relationship Id="rId1" Type="http://schemas.openxmlformats.org/officeDocument/2006/relationships/slideLayout" Target="../slideLayouts/slideLayout120.xml"/><Relationship Id="rId4" Type="http://schemas.openxmlformats.org/officeDocument/2006/relationships/hyperlink" Target="https://msdn.microsoft.com/en-us/library/office/fp179930.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4.xml"/><Relationship Id="rId1" Type="http://schemas.openxmlformats.org/officeDocument/2006/relationships/slideLayout" Target="../slideLayouts/slideLayout76.xml"/><Relationship Id="rId5" Type="http://schemas.openxmlformats.org/officeDocument/2006/relationships/image" Target="../media/image80.emf"/><Relationship Id="rId4" Type="http://schemas.openxmlformats.org/officeDocument/2006/relationships/image" Target="../media/image79.emf"/></Relationships>
</file>

<file path=ppt/slides/_rels/slide41.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5.xml"/><Relationship Id="rId1" Type="http://schemas.openxmlformats.org/officeDocument/2006/relationships/slideLayout" Target="../slideLayouts/slideLayout76.xml"/><Relationship Id="rId6" Type="http://schemas.openxmlformats.org/officeDocument/2006/relationships/image" Target="../media/image82.emf"/><Relationship Id="rId11" Type="http://schemas.openxmlformats.org/officeDocument/2006/relationships/image" Target="../media/image84.png"/><Relationship Id="rId5" Type="http://schemas.openxmlformats.org/officeDocument/2006/relationships/image" Target="../media/image81.emf"/><Relationship Id="rId10" Type="http://schemas.openxmlformats.org/officeDocument/2006/relationships/image" Target="../media/image8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2.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29.emf"/><Relationship Id="rId3" Type="http://schemas.openxmlformats.org/officeDocument/2006/relationships/image" Target="../media/image36.emf"/><Relationship Id="rId7" Type="http://schemas.openxmlformats.org/officeDocument/2006/relationships/image" Target="../media/image25.emf"/><Relationship Id="rId12" Type="http://schemas.openxmlformats.org/officeDocument/2006/relationships/image" Target="../media/image28.emf"/><Relationship Id="rId2" Type="http://schemas.openxmlformats.org/officeDocument/2006/relationships/image" Target="../media/image35.emf"/><Relationship Id="rId1" Type="http://schemas.openxmlformats.org/officeDocument/2006/relationships/slideLayout" Target="../slideLayouts/slideLayout17.xml"/><Relationship Id="rId6" Type="http://schemas.openxmlformats.org/officeDocument/2006/relationships/image" Target="../media/image24.emf"/><Relationship Id="rId11" Type="http://schemas.openxmlformats.org/officeDocument/2006/relationships/image" Target="../media/image23.emf"/><Relationship Id="rId5" Type="http://schemas.openxmlformats.org/officeDocument/2006/relationships/image" Target="../media/image38.emf"/><Relationship Id="rId15" Type="http://schemas.openxmlformats.org/officeDocument/2006/relationships/image" Target="../media/image31.emf"/><Relationship Id="rId10" Type="http://schemas.openxmlformats.org/officeDocument/2006/relationships/image" Target="../media/image27.emf"/><Relationship Id="rId4" Type="http://schemas.openxmlformats.org/officeDocument/2006/relationships/image" Target="../media/image37.emf"/><Relationship Id="rId9" Type="http://schemas.openxmlformats.org/officeDocument/2006/relationships/image" Target="../media/image26.png"/><Relationship Id="rId14" Type="http://schemas.openxmlformats.org/officeDocument/2006/relationships/image" Target="../media/image3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10390"/>
          </a:xfrm>
        </p:spPr>
        <p:txBody>
          <a:bodyPr/>
          <a:lstStyle/>
          <a:p>
            <a:r>
              <a:rPr lang="en-US" dirty="0" smtClean="0"/>
              <a:t>Considers add-in permissions only, ignores user</a:t>
            </a:r>
          </a:p>
          <a:p>
            <a:r>
              <a:rPr lang="en-US" dirty="0" smtClean="0"/>
              <a:t>Set </a:t>
            </a:r>
            <a:r>
              <a:rPr lang="en-US" dirty="0" err="1" smtClean="0"/>
              <a:t>AllowAppOnlyPolicy</a:t>
            </a:r>
            <a:r>
              <a:rPr lang="en-US" dirty="0" smtClean="0"/>
              <a:t> to true in add-in manifest</a:t>
            </a:r>
          </a:p>
          <a:p>
            <a:endParaRPr lang="en-US" dirty="0" smtClean="0"/>
          </a:p>
          <a:p>
            <a:r>
              <a:rPr lang="en-US" dirty="0" smtClean="0"/>
              <a:t>Get an app-only token</a:t>
            </a:r>
            <a:endParaRPr lang="en-US" dirty="0"/>
          </a:p>
        </p:txBody>
      </p:sp>
      <p:sp>
        <p:nvSpPr>
          <p:cNvPr id="3" name="Title 2"/>
          <p:cNvSpPr>
            <a:spLocks noGrp="1"/>
          </p:cNvSpPr>
          <p:nvPr>
            <p:ph type="title"/>
          </p:nvPr>
        </p:nvSpPr>
        <p:spPr/>
        <p:txBody>
          <a:bodyPr/>
          <a:lstStyle/>
          <a:p>
            <a:r>
              <a:rPr lang="en-US" dirty="0" smtClean="0"/>
              <a:t>App-Only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25" y="3119655"/>
            <a:ext cx="8687683" cy="6484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663617"/>
            <a:ext cx="9222974" cy="631863"/>
          </a:xfrm>
          <a:prstGeom prst="rect">
            <a:avLst/>
          </a:prstGeom>
        </p:spPr>
      </p:pic>
    </p:spTree>
    <p:extLst>
      <p:ext uri="{BB962C8B-B14F-4D97-AF65-F5344CB8AC3E}">
        <p14:creationId xmlns:p14="http://schemas.microsoft.com/office/powerpoint/2010/main" val="29917258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Web Project</a:t>
            </a:r>
          </a:p>
          <a:p>
            <a:pPr lvl="1"/>
            <a:r>
              <a:rPr lang="en-US" dirty="0" smtClean="0"/>
              <a:t>ASP.NET Web Forms</a:t>
            </a:r>
          </a:p>
          <a:p>
            <a:pPr lvl="1"/>
            <a:r>
              <a:rPr lang="en-US" dirty="0" smtClean="0"/>
              <a:t>MVC 5</a:t>
            </a:r>
          </a:p>
          <a:p>
            <a:r>
              <a:rPr lang="en-US" dirty="0" smtClean="0"/>
              <a:t>Authorization</a:t>
            </a:r>
          </a:p>
          <a:p>
            <a:pPr lvl="1"/>
            <a:r>
              <a:rPr lang="en-US" dirty="0"/>
              <a:t>Azure Access Control Services</a:t>
            </a:r>
          </a:p>
          <a:p>
            <a:pPr lvl="1"/>
            <a:r>
              <a:rPr lang="en-US" dirty="0" smtClean="0"/>
              <a:t>Server-to-Server High Trust</a:t>
            </a:r>
          </a:p>
          <a:p>
            <a:r>
              <a:rPr lang="en-US" dirty="0" smtClean="0"/>
              <a:t>Programmability</a:t>
            </a:r>
          </a:p>
          <a:p>
            <a:pPr lvl="1"/>
            <a:r>
              <a:rPr lang="en-US" dirty="0" err="1" smtClean="0"/>
              <a:t>SharePointContextProvider</a:t>
            </a:r>
            <a:r>
              <a:rPr lang="en-US" dirty="0" smtClean="0"/>
              <a:t> class</a:t>
            </a:r>
          </a:p>
          <a:p>
            <a:pPr lvl="1"/>
            <a:r>
              <a:rPr lang="en-US" dirty="0" smtClean="0"/>
              <a:t>Managed CSOM or REST</a:t>
            </a:r>
          </a:p>
          <a:p>
            <a:pPr lvl="1"/>
            <a:r>
              <a:rPr lang="en-US" dirty="0" smtClean="0"/>
              <a:t>JavaScript Cross-Domain Library</a:t>
            </a:r>
            <a:endParaRPr lang="en-US" dirty="0"/>
          </a:p>
        </p:txBody>
      </p:sp>
      <p:sp>
        <p:nvSpPr>
          <p:cNvPr id="3" name="Title 2"/>
          <p:cNvSpPr>
            <a:spLocks noGrp="1"/>
          </p:cNvSpPr>
          <p:nvPr>
            <p:ph type="title"/>
          </p:nvPr>
        </p:nvSpPr>
        <p:spPr/>
        <p:txBody>
          <a:bodyPr/>
          <a:lstStyle/>
          <a:p>
            <a:r>
              <a:rPr lang="en-US" dirty="0" smtClean="0"/>
              <a:t>Creating Provider-Hosted Add-ins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Programming in C#</a:t>
            </a:r>
            <a:endParaRPr lang="en-US" dirty="0"/>
          </a:p>
        </p:txBody>
      </p:sp>
    </p:spTree>
    <p:extLst>
      <p:ext uri="{BB962C8B-B14F-4D97-AF65-F5344CB8AC3E}">
        <p14:creationId xmlns:p14="http://schemas.microsoft.com/office/powerpoint/2010/main" val="1268031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80245"/>
          </a:xfrm>
        </p:spPr>
        <p:txBody>
          <a:bodyPr/>
          <a:lstStyle/>
          <a:p>
            <a:r>
              <a:rPr lang="en-US" dirty="0" smtClean="0"/>
              <a:t>Checks for valid Context Token</a:t>
            </a:r>
          </a:p>
          <a:p>
            <a:pPr lvl="1"/>
            <a:r>
              <a:rPr lang="en-US" dirty="0" smtClean="0"/>
              <a:t>Redirects if it does not exist</a:t>
            </a:r>
          </a:p>
          <a:p>
            <a:r>
              <a:rPr lang="en-US" dirty="0" smtClean="0"/>
              <a:t>Simplifies the management of context</a:t>
            </a:r>
          </a:p>
          <a:p>
            <a:pPr lvl="1"/>
            <a:r>
              <a:rPr lang="en-US" dirty="0" smtClean="0"/>
              <a:t>Provides an ACS or STS context</a:t>
            </a:r>
          </a:p>
          <a:p>
            <a:pPr lvl="1"/>
            <a:r>
              <a:rPr lang="en-US" dirty="0" smtClean="0"/>
              <a:t>Context exposes properties for key values like Host Web URL</a:t>
            </a:r>
          </a:p>
          <a:p>
            <a:r>
              <a:rPr lang="en-US" dirty="0" smtClean="0"/>
              <a:t>Simplifies the management of tokens</a:t>
            </a:r>
          </a:p>
          <a:p>
            <a:pPr lvl="1"/>
            <a:r>
              <a:rPr lang="en-US" dirty="0" smtClean="0"/>
              <a:t>Context exposes methods to retrieve tokens</a:t>
            </a:r>
            <a:endParaRPr lang="en-US" dirty="0"/>
          </a:p>
        </p:txBody>
      </p:sp>
      <p:sp>
        <p:nvSpPr>
          <p:cNvPr id="3" name="Title 2"/>
          <p:cNvSpPr>
            <a:spLocks noGrp="1"/>
          </p:cNvSpPr>
          <p:nvPr>
            <p:ph type="title"/>
          </p:nvPr>
        </p:nvSpPr>
        <p:spPr/>
        <p:txBody>
          <a:bodyPr/>
          <a:lstStyle/>
          <a:p>
            <a:r>
              <a:rPr lang="en-US" dirty="0" err="1" smtClean="0"/>
              <a:t>SharePointContextProvider</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238625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Context Token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763064"/>
            <a:ext cx="6858594" cy="2667231"/>
          </a:xfrm>
          <a:prstGeom prst="rect">
            <a:avLst/>
          </a:prstGeom>
          <a:ln>
            <a:solidFill>
              <a:schemeClr val="tx1"/>
            </a:solidFill>
          </a:ln>
        </p:spPr>
      </p:pic>
      <p:sp>
        <p:nvSpPr>
          <p:cNvPr id="9" name="TextBox 8"/>
          <p:cNvSpPr txBox="1"/>
          <p:nvPr/>
        </p:nvSpPr>
        <p:spPr>
          <a:xfrm>
            <a:off x="5874036" y="1341880"/>
            <a:ext cx="1458156" cy="369332"/>
          </a:xfrm>
          <a:prstGeom prst="rect">
            <a:avLst/>
          </a:prstGeom>
          <a:noFill/>
        </p:spPr>
        <p:txBody>
          <a:bodyPr wrap="none" lIns="0" tIns="0" rIns="0" bIns="0" rtlCol="0">
            <a:spAutoFit/>
          </a:bodyPr>
          <a:lstStyle/>
          <a:p>
            <a:r>
              <a:rPr lang="en-US" sz="2400" spc="-70" dirty="0" smtClean="0">
                <a:solidFill>
                  <a:srgbClr val="C00000"/>
                </a:solidFill>
              </a:rPr>
              <a:t>Web Forms</a:t>
            </a:r>
          </a:p>
        </p:txBody>
      </p:sp>
      <p:sp>
        <p:nvSpPr>
          <p:cNvPr id="10" name="TextBox 9"/>
          <p:cNvSpPr txBox="1"/>
          <p:nvPr/>
        </p:nvSpPr>
        <p:spPr>
          <a:xfrm>
            <a:off x="6474650" y="4708735"/>
            <a:ext cx="857542" cy="369332"/>
          </a:xfrm>
          <a:prstGeom prst="rect">
            <a:avLst/>
          </a:prstGeom>
          <a:noFill/>
        </p:spPr>
        <p:txBody>
          <a:bodyPr wrap="none" lIns="0" tIns="0" rIns="0" bIns="0" rtlCol="0">
            <a:spAutoFit/>
          </a:bodyPr>
          <a:lstStyle/>
          <a:p>
            <a:r>
              <a:rPr lang="en-US" sz="2400" spc="-70" dirty="0" smtClean="0">
                <a:solidFill>
                  <a:srgbClr val="C00000"/>
                </a:solidFill>
              </a:rPr>
              <a:t>MVC 5</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488" y="5104452"/>
            <a:ext cx="5349704" cy="929721"/>
          </a:xfrm>
          <a:prstGeom prst="rect">
            <a:avLst/>
          </a:prstGeom>
          <a:ln>
            <a:solidFill>
              <a:schemeClr val="tx1"/>
            </a:solidFill>
          </a:ln>
        </p:spPr>
      </p:pic>
    </p:spTree>
    <p:extLst>
      <p:ext uri="{BB962C8B-B14F-4D97-AF65-F5344CB8AC3E}">
        <p14:creationId xmlns:p14="http://schemas.microsoft.com/office/powerpoint/2010/main" val="30168861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30003"/>
          </a:xfrm>
        </p:spPr>
        <p:txBody>
          <a:bodyPr/>
          <a:lstStyle/>
          <a:p>
            <a:r>
              <a:rPr lang="en-US" dirty="0" err="1" smtClean="0"/>
              <a:t>SharePointContextProvider</a:t>
            </a:r>
            <a:r>
              <a:rPr lang="en-US" dirty="0" smtClean="0"/>
              <a:t> </a:t>
            </a:r>
            <a:r>
              <a:rPr lang="en-US" dirty="0" err="1" smtClean="0"/>
              <a:t>GetSharePointContext</a:t>
            </a:r>
            <a:endParaRPr lang="en-US" dirty="0" smtClean="0"/>
          </a:p>
          <a:p>
            <a:pPr lvl="1"/>
            <a:r>
              <a:rPr lang="en-US" dirty="0" smtClean="0"/>
              <a:t>Returns </a:t>
            </a:r>
            <a:r>
              <a:rPr lang="en-US" dirty="0" err="1" smtClean="0"/>
              <a:t>SharePointAcsContext</a:t>
            </a:r>
            <a:r>
              <a:rPr lang="en-US" dirty="0" smtClean="0"/>
              <a:t> in cloud</a:t>
            </a:r>
          </a:p>
          <a:p>
            <a:pPr lvl="1"/>
            <a:r>
              <a:rPr lang="en-US" dirty="0" smtClean="0"/>
              <a:t>Returns </a:t>
            </a:r>
            <a:r>
              <a:rPr lang="en-US" dirty="0" err="1" smtClean="0"/>
              <a:t>SharePointHighTrustContext</a:t>
            </a:r>
            <a:r>
              <a:rPr lang="en-US" dirty="0" smtClean="0"/>
              <a:t> on premises</a:t>
            </a:r>
          </a:p>
          <a:p>
            <a:r>
              <a:rPr lang="en-US" dirty="0" smtClean="0"/>
              <a:t>Properties</a:t>
            </a:r>
          </a:p>
          <a:p>
            <a:pPr lvl="1"/>
            <a:r>
              <a:rPr lang="en-US" dirty="0" err="1" smtClean="0"/>
              <a:t>SPAppWebUrl</a:t>
            </a:r>
            <a:endParaRPr lang="en-US" dirty="0" smtClean="0"/>
          </a:p>
          <a:p>
            <a:pPr lvl="1"/>
            <a:r>
              <a:rPr lang="en-US" dirty="0" err="1" smtClean="0"/>
              <a:t>SPClientTag</a:t>
            </a:r>
            <a:endParaRPr lang="en-US" dirty="0" smtClean="0"/>
          </a:p>
          <a:p>
            <a:pPr lvl="1"/>
            <a:r>
              <a:rPr lang="en-US" dirty="0" err="1" smtClean="0"/>
              <a:t>SPHostUrl</a:t>
            </a:r>
            <a:endParaRPr lang="en-US" dirty="0" smtClean="0"/>
          </a:p>
          <a:p>
            <a:pPr lvl="1"/>
            <a:r>
              <a:rPr lang="en-US" dirty="0" err="1" smtClean="0"/>
              <a:t>SPLanguage</a:t>
            </a:r>
            <a:endParaRPr lang="en-US" dirty="0" smtClean="0"/>
          </a:p>
          <a:p>
            <a:pPr lvl="1"/>
            <a:r>
              <a:rPr lang="en-US" dirty="0" err="1" smtClean="0"/>
              <a:t>SPProductNumber</a:t>
            </a:r>
            <a:endParaRPr lang="en-US" dirty="0"/>
          </a:p>
        </p:txBody>
      </p:sp>
      <p:sp>
        <p:nvSpPr>
          <p:cNvPr id="3" name="Title 2"/>
          <p:cNvSpPr>
            <a:spLocks noGrp="1"/>
          </p:cNvSpPr>
          <p:nvPr>
            <p:ph type="title"/>
          </p:nvPr>
        </p:nvSpPr>
        <p:spPr/>
        <p:txBody>
          <a:bodyPr/>
          <a:lstStyle/>
          <a:p>
            <a:r>
              <a:rPr lang="en-US" dirty="0" smtClean="0"/>
              <a:t>Managing SharePoint Context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1992895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62082"/>
          </a:xfrm>
        </p:spPr>
        <p:txBody>
          <a:bodyPr/>
          <a:lstStyle/>
          <a:p>
            <a:r>
              <a:rPr lang="en-US" dirty="0" smtClean="0"/>
              <a:t>CSOM</a:t>
            </a:r>
          </a:p>
          <a:p>
            <a:pPr lvl="1"/>
            <a:r>
              <a:rPr lang="en-US" dirty="0" err="1" smtClean="0"/>
              <a:t>CreateAppOnlyClientContextForSPAppWeb</a:t>
            </a:r>
            <a:endParaRPr lang="en-US" dirty="0" smtClean="0"/>
          </a:p>
          <a:p>
            <a:pPr lvl="1"/>
            <a:r>
              <a:rPr lang="en-US" dirty="0" err="1" smtClean="0"/>
              <a:t>CreateAppOnlyClientContextForSPHost</a:t>
            </a:r>
            <a:endParaRPr lang="en-US" dirty="0" smtClean="0"/>
          </a:p>
          <a:p>
            <a:pPr lvl="1"/>
            <a:r>
              <a:rPr lang="en-US" dirty="0" err="1" smtClean="0"/>
              <a:t>CreateUserClientContextForSPAppWeb</a:t>
            </a:r>
            <a:endParaRPr lang="en-US" dirty="0" smtClean="0"/>
          </a:p>
          <a:p>
            <a:pPr lvl="1"/>
            <a:r>
              <a:rPr lang="en-US" dirty="0" err="1" smtClean="0"/>
              <a:t>CreateUserClientContextForSPHost</a:t>
            </a:r>
            <a:endParaRPr lang="en-US" dirty="0" smtClean="0"/>
          </a:p>
          <a:p>
            <a:r>
              <a:rPr lang="en-US" dirty="0" smtClean="0"/>
              <a:t>REST</a:t>
            </a:r>
          </a:p>
          <a:p>
            <a:pPr lvl="1"/>
            <a:r>
              <a:rPr lang="en-US" dirty="0" err="1" smtClean="0"/>
              <a:t>AppOnlyAccessTokenForSPAppWeb</a:t>
            </a:r>
            <a:endParaRPr lang="en-US" dirty="0" smtClean="0"/>
          </a:p>
          <a:p>
            <a:pPr lvl="1"/>
            <a:r>
              <a:rPr lang="en-US" dirty="0" err="1" smtClean="0"/>
              <a:t>AppOnlyAccessTokenForSPHost</a:t>
            </a:r>
            <a:endParaRPr lang="en-US" dirty="0" smtClean="0"/>
          </a:p>
          <a:p>
            <a:pPr lvl="1"/>
            <a:r>
              <a:rPr lang="en-US" dirty="0" err="1" smtClean="0"/>
              <a:t>UserAccessTokenForSPAppWeb</a:t>
            </a:r>
            <a:endParaRPr lang="en-US" dirty="0" smtClean="0"/>
          </a:p>
          <a:p>
            <a:pPr lvl="1"/>
            <a:r>
              <a:rPr lang="en-US" dirty="0" err="1" smtClean="0"/>
              <a:t>UserAccessTokenForSPHost</a:t>
            </a:r>
            <a:endParaRPr lang="en-US" dirty="0"/>
          </a:p>
        </p:txBody>
      </p:sp>
      <p:sp>
        <p:nvSpPr>
          <p:cNvPr id="3" name="Title 2"/>
          <p:cNvSpPr>
            <a:spLocks noGrp="1"/>
          </p:cNvSpPr>
          <p:nvPr>
            <p:ph type="title"/>
          </p:nvPr>
        </p:nvSpPr>
        <p:spPr/>
        <p:txBody>
          <a:bodyPr/>
          <a:lstStyle/>
          <a:p>
            <a:r>
              <a:rPr lang="en-US" dirty="0" smtClean="0"/>
              <a:t>Managing Security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8552010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283049"/>
            <a:ext cx="8323871" cy="5116508"/>
          </a:xfrm>
          <a:prstGeom prst="rect">
            <a:avLst/>
          </a:prstGeom>
        </p:spPr>
      </p:pic>
    </p:spTree>
    <p:extLst>
      <p:ext uri="{BB962C8B-B14F-4D97-AF65-F5344CB8AC3E}">
        <p14:creationId xmlns:p14="http://schemas.microsoft.com/office/powerpoint/2010/main" val="42049916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78" y="1648607"/>
            <a:ext cx="9837220" cy="4029704"/>
          </a:xfrm>
          <a:prstGeom prst="rect">
            <a:avLst/>
          </a:prstGeom>
        </p:spPr>
      </p:pic>
    </p:spTree>
    <p:extLst>
      <p:ext uri="{BB962C8B-B14F-4D97-AF65-F5344CB8AC3E}">
        <p14:creationId xmlns:p14="http://schemas.microsoft.com/office/powerpoint/2010/main" val="23864504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45235148"/>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Remote Event Receivers</a:t>
            </a:r>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7"/>
            <a:ext cx="11149013" cy="5187410"/>
          </a:xfrm>
        </p:spPr>
        <p:txBody>
          <a:bodyPr/>
          <a:lstStyle/>
          <a:p>
            <a:r>
              <a:rPr lang="en-US" dirty="0" smtClean="0"/>
              <a:t>Event Handler code runs in remote web</a:t>
            </a:r>
          </a:p>
          <a:p>
            <a:r>
              <a:rPr lang="en-US" dirty="0" smtClean="0"/>
              <a:t>Deployed as web service in remote web</a:t>
            </a:r>
          </a:p>
          <a:p>
            <a:r>
              <a:rPr lang="en-US" dirty="0" smtClean="0"/>
              <a:t>Two-way events</a:t>
            </a:r>
          </a:p>
          <a:p>
            <a:pPr lvl="1"/>
            <a:r>
              <a:rPr lang="en-US" dirty="0" smtClean="0"/>
              <a:t>“Before” events (</a:t>
            </a:r>
            <a:r>
              <a:rPr lang="en-US" dirty="0" err="1" smtClean="0"/>
              <a:t>a.k.a</a:t>
            </a:r>
            <a:r>
              <a:rPr lang="en-US" dirty="0" smtClean="0"/>
              <a:t>, “ING” events)</a:t>
            </a:r>
          </a:p>
          <a:p>
            <a:pPr lvl="1"/>
            <a:r>
              <a:rPr lang="en-US" dirty="0" smtClean="0"/>
              <a:t>Synchronous call</a:t>
            </a:r>
          </a:p>
          <a:p>
            <a:pPr lvl="1"/>
            <a:r>
              <a:rPr lang="en-US" dirty="0" smtClean="0"/>
              <a:t>Supports a return value</a:t>
            </a:r>
          </a:p>
          <a:p>
            <a:r>
              <a:rPr lang="en-US" dirty="0" smtClean="0"/>
              <a:t>One-way events</a:t>
            </a:r>
          </a:p>
          <a:p>
            <a:pPr lvl="1"/>
            <a:r>
              <a:rPr lang="en-US" dirty="0" smtClean="0"/>
              <a:t>“After” events (</a:t>
            </a:r>
            <a:r>
              <a:rPr lang="en-US" dirty="0" err="1" smtClean="0"/>
              <a:t>a.k.a</a:t>
            </a:r>
            <a:r>
              <a:rPr lang="en-US" dirty="0" smtClean="0"/>
              <a:t>, “ED” events)</a:t>
            </a:r>
          </a:p>
          <a:p>
            <a:pPr lvl="1"/>
            <a:r>
              <a:rPr lang="en-US" dirty="0" smtClean="0"/>
              <a:t>Asynchronous call</a:t>
            </a:r>
          </a:p>
          <a:p>
            <a:pPr lvl="1"/>
            <a:r>
              <a:rPr lang="en-US" dirty="0" smtClean="0"/>
              <a:t>No return value</a:t>
            </a:r>
            <a:endParaRPr lang="en-US" dirty="0"/>
          </a:p>
        </p:txBody>
      </p:sp>
      <p:sp>
        <p:nvSpPr>
          <p:cNvPr id="3" name="Title 2"/>
          <p:cNvSpPr>
            <a:spLocks noGrp="1"/>
          </p:cNvSpPr>
          <p:nvPr>
            <p:ph type="title"/>
          </p:nvPr>
        </p:nvSpPr>
        <p:spPr/>
        <p:txBody>
          <a:bodyPr/>
          <a:lstStyle/>
          <a:p>
            <a:r>
              <a:rPr lang="en-US" dirty="0" smtClean="0"/>
              <a:t>Remote Event Handlers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15612791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Events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89867390"/>
              </p:ext>
            </p:extLst>
          </p:nvPr>
        </p:nvGraphicFramePr>
        <p:xfrm>
          <a:off x="1860317" y="1205794"/>
          <a:ext cx="7622351" cy="5090160"/>
        </p:xfrm>
        <a:graphic>
          <a:graphicData uri="http://schemas.openxmlformats.org/drawingml/2006/table">
            <a:tbl>
              <a:tblPr firstRow="1" bandRow="1">
                <a:tableStyleId>{5C22544A-7EE6-4342-B048-85BDC9FD1C3A}</a:tableStyleId>
              </a:tblPr>
              <a:tblGrid>
                <a:gridCol w="2484456">
                  <a:extLst>
                    <a:ext uri="{9D8B030D-6E8A-4147-A177-3AD203B41FA5}">
                      <a16:colId xmlns:a16="http://schemas.microsoft.com/office/drawing/2014/main" val="20000"/>
                    </a:ext>
                  </a:extLst>
                </a:gridCol>
                <a:gridCol w="1043297">
                  <a:extLst>
                    <a:ext uri="{9D8B030D-6E8A-4147-A177-3AD203B41FA5}">
                      <a16:colId xmlns:a16="http://schemas.microsoft.com/office/drawing/2014/main" val="20001"/>
                    </a:ext>
                  </a:extLst>
                </a:gridCol>
                <a:gridCol w="932793">
                  <a:extLst>
                    <a:ext uri="{9D8B030D-6E8A-4147-A177-3AD203B41FA5}">
                      <a16:colId xmlns:a16="http://schemas.microsoft.com/office/drawing/2014/main" val="20002"/>
                    </a:ext>
                  </a:extLst>
                </a:gridCol>
                <a:gridCol w="1049678">
                  <a:extLst>
                    <a:ext uri="{9D8B030D-6E8A-4147-A177-3AD203B41FA5}">
                      <a16:colId xmlns:a16="http://schemas.microsoft.com/office/drawing/2014/main" val="20003"/>
                    </a:ext>
                  </a:extLst>
                </a:gridCol>
                <a:gridCol w="971949">
                  <a:extLst>
                    <a:ext uri="{9D8B030D-6E8A-4147-A177-3AD203B41FA5}">
                      <a16:colId xmlns:a16="http://schemas.microsoft.com/office/drawing/2014/main" val="20004"/>
                    </a:ext>
                  </a:extLst>
                </a:gridCol>
                <a:gridCol w="1140178">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smtClean="0"/>
                        <a:t>Site</a:t>
                      </a:r>
                      <a:endParaRPr lang="en-US" dirty="0"/>
                    </a:p>
                  </a:txBody>
                  <a:tcPr/>
                </a:tc>
                <a:tc>
                  <a:txBody>
                    <a:bodyPr/>
                    <a:lstStyle/>
                    <a:p>
                      <a:r>
                        <a:rPr lang="en-US" dirty="0" smtClean="0"/>
                        <a:t>List</a:t>
                      </a:r>
                      <a:endParaRPr lang="en-US" dirty="0"/>
                    </a:p>
                  </a:txBody>
                  <a:tcPr/>
                </a:tc>
                <a:tc>
                  <a:txBody>
                    <a:bodyPr/>
                    <a:lstStyle/>
                    <a:p>
                      <a:r>
                        <a:rPr lang="en-US" dirty="0" smtClean="0"/>
                        <a:t>List </a:t>
                      </a:r>
                      <a:br>
                        <a:rPr lang="en-US" dirty="0" smtClean="0"/>
                      </a:br>
                      <a:r>
                        <a:rPr lang="en-US" dirty="0" smtClean="0"/>
                        <a:t>Schema</a:t>
                      </a:r>
                      <a:endParaRPr lang="en-US" dirty="0"/>
                    </a:p>
                  </a:txBody>
                  <a:tcPr/>
                </a:tc>
                <a:tc>
                  <a:txBody>
                    <a:bodyPr/>
                    <a:lstStyle/>
                    <a:p>
                      <a:r>
                        <a:rPr lang="en-US" dirty="0" smtClean="0"/>
                        <a:t>List</a:t>
                      </a:r>
                      <a:br>
                        <a:rPr lang="en-US" dirty="0" smtClean="0"/>
                      </a:br>
                      <a:r>
                        <a:rPr lang="en-US" dirty="0" smtClean="0"/>
                        <a:t>Item</a:t>
                      </a:r>
                      <a:endParaRPr lang="en-US" dirty="0"/>
                    </a:p>
                  </a:txBody>
                  <a:tcPr/>
                </a:tc>
                <a:tc>
                  <a:txBody>
                    <a:bodyPr/>
                    <a:lstStyle/>
                    <a:p>
                      <a:r>
                        <a:rPr lang="en-US" dirty="0" smtClean="0"/>
                        <a:t>App</a:t>
                      </a:r>
                      <a:endParaRPr lang="en-US" dirty="0"/>
                    </a:p>
                  </a:txBody>
                  <a:tcPr/>
                </a:tc>
                <a:extLst>
                  <a:ext uri="{0D108BD9-81ED-4DB2-BD59-A6C34878D82A}">
                    <a16:rowId xmlns:a16="http://schemas.microsoft.com/office/drawing/2014/main" val="10000"/>
                  </a:ext>
                </a:extLst>
              </a:tr>
              <a:tr h="370840">
                <a:tc>
                  <a:txBody>
                    <a:bodyPr/>
                    <a:lstStyle/>
                    <a:p>
                      <a:r>
                        <a:rPr lang="en-US" dirty="0" smtClean="0"/>
                        <a:t>Create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smtClean="0"/>
                        <a:t>Delete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smtClean="0"/>
                        <a:t>Move</a:t>
                      </a:r>
                      <a:endParaRPr lang="en-US" dirty="0"/>
                    </a:p>
                  </a:txBody>
                  <a:tcPr/>
                </a:tc>
                <a:tc>
                  <a:txBody>
                    <a:bodyPr/>
                    <a:lstStyle/>
                    <a:p>
                      <a:r>
                        <a:rPr lang="en-US" dirty="0" smtClean="0"/>
                        <a:t>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smtClean="0"/>
                        <a:t>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smtClean="0"/>
                        <a:t>Uncheck-In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smtClean="0"/>
                        <a:t>Check-out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r>
                        <a:rPr lang="en-US" dirty="0" smtClean="0"/>
                        <a:t>Attachments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r>
                        <a:rPr lang="en-US" dirty="0" smtClean="0"/>
                        <a:t>File Move/Convert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r>
                        <a:rPr lang="en-US" dirty="0" smtClean="0"/>
                        <a:t>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0"/>
                  </a:ext>
                </a:extLst>
              </a:tr>
              <a:tr h="370840">
                <a:tc>
                  <a:txBody>
                    <a:bodyPr/>
                    <a:lstStyle/>
                    <a:p>
                      <a:r>
                        <a:rPr lang="en-US" dirty="0" smtClean="0"/>
                        <a:t>Uninstall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1"/>
                  </a:ext>
                </a:extLst>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662204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Remote Event Receiver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331871"/>
            <a:ext cx="3682525" cy="2544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4247773"/>
            <a:ext cx="3125736" cy="1780872"/>
          </a:xfrm>
          <a:prstGeom prst="rect">
            <a:avLst/>
          </a:prstGeom>
        </p:spPr>
      </p:pic>
      <p:sp>
        <p:nvSpPr>
          <p:cNvPr id="6" name="TextBox 5"/>
          <p:cNvSpPr txBox="1"/>
          <p:nvPr/>
        </p:nvSpPr>
        <p:spPr>
          <a:xfrm>
            <a:off x="6366933" y="1964267"/>
            <a:ext cx="3365473" cy="1107996"/>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“Add New” dialog </a:t>
            </a:r>
          </a:p>
          <a:p>
            <a:r>
              <a:rPr lang="en-US" sz="2400" spc="-70" dirty="0" smtClean="0">
                <a:gradFill>
                  <a:gsLst>
                    <a:gs pos="2917">
                      <a:schemeClr val="bg2"/>
                    </a:gs>
                    <a:gs pos="95000">
                      <a:schemeClr val="bg2"/>
                    </a:gs>
                  </a:gsLst>
                  <a:lin ang="5400000" scaled="0"/>
                </a:gradFill>
              </a:rPr>
              <a:t>For Site, List, Item, and </a:t>
            </a:r>
          </a:p>
          <a:p>
            <a:r>
              <a:rPr lang="en-US" sz="2400" spc="-70" dirty="0" smtClean="0">
                <a:gradFill>
                  <a:gsLst>
                    <a:gs pos="2917">
                      <a:schemeClr val="bg2"/>
                    </a:gs>
                    <a:gs pos="95000">
                      <a:schemeClr val="bg2"/>
                    </a:gs>
                  </a:gsLst>
                  <a:lin ang="5400000" scaled="0"/>
                </a:gradFill>
              </a:rPr>
              <a:t>Schema events</a:t>
            </a:r>
          </a:p>
        </p:txBody>
      </p:sp>
      <p:sp>
        <p:nvSpPr>
          <p:cNvPr id="7" name="TextBox 6"/>
          <p:cNvSpPr txBox="1"/>
          <p:nvPr/>
        </p:nvSpPr>
        <p:spPr>
          <a:xfrm>
            <a:off x="6366933" y="4549422"/>
            <a:ext cx="3420488"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the “Properties” dialog</a:t>
            </a:r>
          </a:p>
          <a:p>
            <a:r>
              <a:rPr lang="en-US" sz="2400" spc="-70" dirty="0">
                <a:gradFill>
                  <a:gsLst>
                    <a:gs pos="2917">
                      <a:schemeClr val="bg2"/>
                    </a:gs>
                    <a:gs pos="95000">
                      <a:schemeClr val="bg2"/>
                    </a:gs>
                  </a:gsLst>
                  <a:lin ang="5400000" scaled="0"/>
                </a:gradFill>
              </a:rPr>
              <a:t>f</a:t>
            </a:r>
            <a:r>
              <a:rPr lang="en-US" sz="2400" spc="-70" dirty="0" smtClean="0">
                <a:gradFill>
                  <a:gsLst>
                    <a:gs pos="2917">
                      <a:schemeClr val="bg2"/>
                    </a:gs>
                    <a:gs pos="95000">
                      <a:schemeClr val="bg2"/>
                    </a:gs>
                  </a:gsLst>
                  <a:lin ang="5400000" scaled="0"/>
                </a:gradFill>
              </a:rPr>
              <a:t>or App events</a:t>
            </a:r>
          </a:p>
        </p:txBody>
      </p:sp>
    </p:spTree>
    <p:extLst>
      <p:ext uri="{BB962C8B-B14F-4D97-AF65-F5344CB8AC3E}">
        <p14:creationId xmlns:p14="http://schemas.microsoft.com/office/powerpoint/2010/main" val="377885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674512"/>
          </a:xfrm>
        </p:spPr>
        <p:txBody>
          <a:bodyPr/>
          <a:lstStyle/>
          <a:p>
            <a:r>
              <a:rPr lang="en-US" dirty="0" smtClean="0"/>
              <a:t>Must be implemented by the remote web service</a:t>
            </a:r>
          </a:p>
        </p:txBody>
      </p:sp>
      <p:sp>
        <p:nvSpPr>
          <p:cNvPr id="3" name="Title 2"/>
          <p:cNvSpPr>
            <a:spLocks noGrp="1"/>
          </p:cNvSpPr>
          <p:nvPr>
            <p:ph type="title"/>
          </p:nvPr>
        </p:nvSpPr>
        <p:spPr/>
        <p:txBody>
          <a:bodyPr/>
          <a:lstStyle/>
          <a:p>
            <a:r>
              <a:rPr lang="en-US" dirty="0" err="1" smtClean="0"/>
              <a:t>IRemoteEventService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64" y="2122311"/>
            <a:ext cx="7148838" cy="4191585"/>
          </a:xfrm>
          <a:prstGeom prst="rect">
            <a:avLst/>
          </a:prstGeom>
        </p:spPr>
      </p:pic>
    </p:spTree>
    <p:extLst>
      <p:ext uri="{BB962C8B-B14F-4D97-AF65-F5344CB8AC3E}">
        <p14:creationId xmlns:p14="http://schemas.microsoft.com/office/powerpoint/2010/main" val="327643848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09534"/>
          </a:xfrm>
        </p:spPr>
        <p:txBody>
          <a:bodyPr/>
          <a:lstStyle/>
          <a:p>
            <a:r>
              <a:rPr lang="en-US" dirty="0" smtClean="0"/>
              <a:t>Passed to web service in response to event</a:t>
            </a:r>
          </a:p>
          <a:p>
            <a:r>
              <a:rPr lang="en-US" dirty="0" smtClean="0"/>
              <a:t>Provides contextual information</a:t>
            </a:r>
          </a:p>
          <a:p>
            <a:r>
              <a:rPr lang="en-US" dirty="0" smtClean="0"/>
              <a:t>Supports reading and updating user inputs</a:t>
            </a:r>
          </a:p>
          <a:p>
            <a:r>
              <a:rPr lang="en-US" dirty="0" smtClean="0"/>
              <a:t>Allows for data validation</a:t>
            </a:r>
            <a:endParaRPr lang="en-US" dirty="0"/>
          </a:p>
        </p:txBody>
      </p:sp>
      <p:sp>
        <p:nvSpPr>
          <p:cNvPr id="3" name="Title 2"/>
          <p:cNvSpPr>
            <a:spLocks noGrp="1"/>
          </p:cNvSpPr>
          <p:nvPr>
            <p:ph type="title"/>
          </p:nvPr>
        </p:nvSpPr>
        <p:spPr/>
        <p:txBody>
          <a:bodyPr/>
          <a:lstStyle/>
          <a:p>
            <a:r>
              <a:rPr lang="en-US" dirty="0" err="1" smtClean="0"/>
              <a:t>SPRemoteEventProperties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890585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54690"/>
          </a:xfrm>
        </p:spPr>
        <p:txBody>
          <a:bodyPr/>
          <a:lstStyle/>
          <a:p>
            <a:r>
              <a:rPr lang="en-US" dirty="0" smtClean="0"/>
              <a:t>Returns by two-way events</a:t>
            </a:r>
          </a:p>
          <a:p>
            <a:r>
              <a:rPr lang="en-US" dirty="0" smtClean="0"/>
              <a:t>Allows events to be cancelled</a:t>
            </a:r>
          </a:p>
          <a:p>
            <a:r>
              <a:rPr lang="en-US" dirty="0" smtClean="0"/>
              <a:t>Allows status to be returned</a:t>
            </a:r>
            <a:endParaRPr lang="en-US" dirty="0"/>
          </a:p>
        </p:txBody>
      </p:sp>
      <p:sp>
        <p:nvSpPr>
          <p:cNvPr id="3" name="Title 2"/>
          <p:cNvSpPr>
            <a:spLocks noGrp="1"/>
          </p:cNvSpPr>
          <p:nvPr>
            <p:ph type="title"/>
          </p:nvPr>
        </p:nvSpPr>
        <p:spPr/>
        <p:txBody>
          <a:bodyPr/>
          <a:lstStyle/>
          <a:p>
            <a:r>
              <a:rPr lang="en-US" dirty="0" err="1" smtClean="0"/>
              <a:t>SPRemoteEventResult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77956733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Events Receivers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1561856"/>
            <a:ext cx="4861981" cy="1828958"/>
          </a:xfrm>
          <a:prstGeom prst="rect">
            <a:avLst/>
          </a:prstGeom>
          <a:ln>
            <a:solidFill>
              <a:schemeClr val="tx1"/>
            </a:solidFill>
          </a:ln>
        </p:spPr>
      </p:pic>
      <p:sp>
        <p:nvSpPr>
          <p:cNvPr id="7" name="TextBox 6"/>
          <p:cNvSpPr txBox="1"/>
          <p:nvPr/>
        </p:nvSpPr>
        <p:spPr>
          <a:xfrm>
            <a:off x="6624863" y="1879071"/>
            <a:ext cx="2867378"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CAML Element for Lists, Items, Sites, Schema events</a:t>
            </a:r>
          </a:p>
        </p:txBody>
      </p:sp>
      <p:sp>
        <p:nvSpPr>
          <p:cNvPr id="8" name="TextBox 7"/>
          <p:cNvSpPr txBox="1"/>
          <p:nvPr/>
        </p:nvSpPr>
        <p:spPr>
          <a:xfrm>
            <a:off x="9337197" y="4029562"/>
            <a:ext cx="2221442"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App Manifest for </a:t>
            </a:r>
          </a:p>
          <a:p>
            <a:r>
              <a:rPr lang="en-US" sz="2400" spc="-70" dirty="0" smtClean="0">
                <a:gradFill>
                  <a:gsLst>
                    <a:gs pos="2917">
                      <a:schemeClr val="bg2"/>
                    </a:gs>
                    <a:gs pos="95000">
                      <a:schemeClr val="bg2"/>
                    </a:gs>
                  </a:gsLst>
                  <a:lin ang="5400000" scaled="0"/>
                </a:gradFill>
              </a:rPr>
              <a:t>App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754948"/>
            <a:ext cx="7948349" cy="1287892"/>
          </a:xfrm>
          <a:prstGeom prst="rect">
            <a:avLst/>
          </a:prstGeom>
          <a:ln>
            <a:solidFill>
              <a:schemeClr val="tx1"/>
            </a:solidFill>
          </a:ln>
        </p:spPr>
      </p:pic>
    </p:spTree>
    <p:extLst>
      <p:ext uri="{BB962C8B-B14F-4D97-AF65-F5344CB8AC3E}">
        <p14:creationId xmlns:p14="http://schemas.microsoft.com/office/powerpoint/2010/main" val="73609103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080912"/>
          </a:xfrm>
        </p:spPr>
        <p:txBody>
          <a:bodyPr/>
          <a:lstStyle/>
          <a:p>
            <a:r>
              <a:rPr lang="en-US" dirty="0" smtClean="0"/>
              <a:t>Remote Event </a:t>
            </a:r>
            <a:r>
              <a:rPr lang="en-US" smtClean="0"/>
              <a:t>Receivers might require </a:t>
            </a:r>
            <a:r>
              <a:rPr lang="en-US" dirty="0" smtClean="0"/>
              <a:t>Azure Service Bus to support debugging</a:t>
            </a:r>
          </a:p>
          <a:p>
            <a:pPr lvl="1"/>
            <a:r>
              <a:rPr lang="en-US" dirty="0" smtClean="0"/>
              <a:t>Create a Service Bus Namespace</a:t>
            </a:r>
          </a:p>
          <a:p>
            <a:pPr lvl="1"/>
            <a:r>
              <a:rPr lang="en-US" dirty="0" smtClean="0"/>
              <a:t>Copy the Connection String into the SharePoint Project Properties</a:t>
            </a:r>
            <a:endParaRPr lang="en-US" dirty="0"/>
          </a:p>
        </p:txBody>
      </p:sp>
      <p:sp>
        <p:nvSpPr>
          <p:cNvPr id="3" name="Title 2"/>
          <p:cNvSpPr>
            <a:spLocks noGrp="1"/>
          </p:cNvSpPr>
          <p:nvPr>
            <p:ph type="title"/>
          </p:nvPr>
        </p:nvSpPr>
        <p:spPr/>
        <p:txBody>
          <a:bodyPr/>
          <a:lstStyle/>
          <a:p>
            <a:r>
              <a:rPr lang="en-US" dirty="0" smtClean="0"/>
              <a:t>Debugging Considerations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03" y="3400462"/>
            <a:ext cx="7727350" cy="17832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869" y="5303978"/>
            <a:ext cx="6526284" cy="975297"/>
          </a:xfrm>
          <a:prstGeom prst="rect">
            <a:avLst/>
          </a:prstGeom>
        </p:spPr>
      </p:pic>
      <p:sp>
        <p:nvSpPr>
          <p:cNvPr id="8" name="Curved Left Arrow 7"/>
          <p:cNvSpPr/>
          <p:nvPr/>
        </p:nvSpPr>
        <p:spPr bwMode="auto">
          <a:xfrm>
            <a:off x="8163153" y="4064000"/>
            <a:ext cx="1014714" cy="1991448"/>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7477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Remote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382048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Deep Dive into Provider Hosted 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Remote “Jobs” and Provisioning</a:t>
            </a:r>
            <a:endParaRPr lang="en-US" dirty="0"/>
          </a:p>
        </p:txBody>
      </p:sp>
    </p:spTree>
    <p:extLst>
      <p:ext uri="{BB962C8B-B14F-4D97-AF65-F5344CB8AC3E}">
        <p14:creationId xmlns:p14="http://schemas.microsoft.com/office/powerpoint/2010/main" val="329534515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11149012" cy="1080912"/>
          </a:xfrm>
        </p:spPr>
        <p:txBody>
          <a:bodyPr/>
          <a:lstStyle/>
          <a:p>
            <a:r>
              <a:rPr lang="en-US" sz="3600" dirty="0" err="1"/>
              <a:t>SharePointOnlineCredentials</a:t>
            </a:r>
            <a:r>
              <a:rPr lang="en-US" sz="3600" dirty="0"/>
              <a:t> </a:t>
            </a:r>
          </a:p>
          <a:p>
            <a:pPr lvl="1"/>
            <a:r>
              <a:rPr lang="en-US" sz="1800" dirty="0" smtClean="0"/>
              <a:t>Run with a service account that will operate with permissions of the account</a:t>
            </a:r>
            <a:br>
              <a:rPr lang="en-US" sz="1800" dirty="0" smtClean="0"/>
            </a:br>
            <a:r>
              <a:rPr lang="en-US" sz="1800" dirty="0" smtClean="0"/>
              <a:t/>
            </a:r>
            <a:br>
              <a:rPr lang="en-US" sz="1800" dirty="0" smtClean="0"/>
            </a:br>
            <a:r>
              <a:rPr lang="en-US" sz="1200" dirty="0" smtClean="0">
                <a:solidFill>
                  <a:srgbClr val="0000FF"/>
                </a:solidFill>
                <a:latin typeface="Consolas" panose="020B0609020204030204" pitchFamily="49" charset="0"/>
              </a:rPr>
              <a:t>char</a:t>
            </a:r>
            <a:r>
              <a:rPr lang="en-US" sz="1200" dirty="0">
                <a:latin typeface="Consolas" panose="020B0609020204030204" pitchFamily="49" charset="0"/>
              </a:rPr>
              <a:t>[] </a:t>
            </a:r>
            <a:r>
              <a:rPr lang="en-US" sz="1200" dirty="0" err="1">
                <a:latin typeface="Consolas" panose="020B0609020204030204" pitchFamily="49" charset="0"/>
              </a:rPr>
              <a:t>pwdChars</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ConfigurationManager</a:t>
            </a:r>
            <a:r>
              <a:rPr lang="en-US" sz="1200" dirty="0" err="1">
                <a:latin typeface="Consolas" panose="020B0609020204030204" pitchFamily="49" charset="0"/>
              </a:rPr>
              <a:t>.AppSettings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AccountPassword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r>
              <a:rPr lang="en-US" sz="1200" dirty="0" err="1">
                <a:latin typeface="Consolas" panose="020B0609020204030204" pitchFamily="49" charset="0"/>
              </a:rPr>
              <a:t>ToCharArray</a:t>
            </a:r>
            <a:r>
              <a:rPr lang="en-US" sz="1200" dirty="0">
                <a:latin typeface="Consolas" panose="020B0609020204030204" pitchFamily="49" charset="0"/>
              </a:rPr>
              <a:t>();</a:t>
            </a:r>
            <a:br>
              <a:rPr lang="en-US" sz="1200" dirty="0">
                <a:latin typeface="Consolas" panose="020B0609020204030204" pitchFamily="49" charset="0"/>
              </a:rPr>
            </a:br>
            <a:r>
              <a:rPr lang="en-US" sz="1200" dirty="0" err="1">
                <a:latin typeface="Consolas" panose="020B0609020204030204" pitchFamily="49" charset="0"/>
              </a:rPr>
              <a:t>System.Security.</a:t>
            </a:r>
            <a:r>
              <a:rPr lang="en-US" sz="1200" dirty="0" err="1">
                <a:solidFill>
                  <a:srgbClr val="2B91AF"/>
                </a:solidFill>
                <a:latin typeface="Consolas" panose="020B0609020204030204" pitchFamily="49" charset="0"/>
              </a:rPr>
              <a:t>SecureString</a:t>
            </a:r>
            <a:r>
              <a:rPr lang="en-US" sz="1200" dirty="0">
                <a:latin typeface="Consolas" panose="020B0609020204030204" pitchFamily="49" charset="0"/>
              </a:rPr>
              <a:t> </a:t>
            </a:r>
            <a:r>
              <a:rPr lang="en-US" sz="1200" dirty="0" err="1">
                <a:latin typeface="Consolas" panose="020B0609020204030204" pitchFamily="49" charset="0"/>
              </a:rPr>
              <a:t>pwd</a:t>
            </a:r>
            <a:r>
              <a:rPr lang="en-US" sz="1200" dirty="0">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a:latin typeface="Consolas" panose="020B0609020204030204" pitchFamily="49" charset="0"/>
              </a:rPr>
              <a:t>System.Security.</a:t>
            </a:r>
            <a:r>
              <a:rPr lang="en-US" sz="1200" dirty="0" err="1">
                <a:solidFill>
                  <a:srgbClr val="2B91AF"/>
                </a:solidFill>
                <a:latin typeface="Consolas" panose="020B0609020204030204" pitchFamily="49" charset="0"/>
              </a:rPr>
              <a:t>SecureString</a:t>
            </a:r>
            <a:r>
              <a:rPr lang="en-US" sz="1200" dirty="0">
                <a:latin typeface="Consolas" panose="020B0609020204030204" pitchFamily="49" charset="0"/>
              </a:rPr>
              <a:t>();</a:t>
            </a:r>
            <a:br>
              <a:rPr lang="en-US" sz="1200" dirty="0">
                <a:latin typeface="Consolas" panose="020B0609020204030204" pitchFamily="49" charset="0"/>
              </a:rPr>
            </a:br>
            <a:r>
              <a:rPr lang="en-US" sz="1200" dirty="0">
                <a:solidFill>
                  <a:srgbClr val="0000FF"/>
                </a:solidFill>
                <a:latin typeface="Consolas" panose="020B0609020204030204" pitchFamily="49" charset="0"/>
              </a:rPr>
              <a:t>for</a:t>
            </a:r>
            <a:r>
              <a:rPr lang="en-US" sz="1200" dirty="0">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 0; </a:t>
            </a:r>
            <a:r>
              <a:rPr lang="en-US" sz="1200" dirty="0" err="1">
                <a:latin typeface="Consolas" panose="020B0609020204030204" pitchFamily="49" charset="0"/>
              </a:rPr>
              <a:t>i</a:t>
            </a:r>
            <a:r>
              <a:rPr lang="en-US" sz="1200" dirty="0">
                <a:latin typeface="Consolas" panose="020B0609020204030204" pitchFamily="49" charset="0"/>
              </a:rPr>
              <a:t> &lt; </a:t>
            </a:r>
            <a:r>
              <a:rPr lang="en-US" sz="1200" dirty="0" err="1">
                <a:latin typeface="Consolas" panose="020B0609020204030204" pitchFamily="49" charset="0"/>
              </a:rPr>
              <a:t>pwdChars.Length</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a:t>
            </a:r>
            <a:br>
              <a:rPr lang="en-US" sz="1200" dirty="0">
                <a:latin typeface="Consolas" panose="020B0609020204030204" pitchFamily="49" charset="0"/>
              </a:rPr>
            </a:br>
            <a:r>
              <a:rPr lang="en-US" sz="1200" dirty="0">
                <a:latin typeface="Consolas" panose="020B0609020204030204" pitchFamily="49" charset="0"/>
              </a:rPr>
              <a:t>    </a:t>
            </a:r>
            <a:r>
              <a:rPr lang="en-US" sz="1200" dirty="0" err="1">
                <a:latin typeface="Consolas" panose="020B0609020204030204" pitchFamily="49" charset="0"/>
              </a:rPr>
              <a:t>pwd.AppendChar</a:t>
            </a:r>
            <a:r>
              <a:rPr lang="en-US" sz="1200" dirty="0">
                <a:latin typeface="Consolas" panose="020B0609020204030204" pitchFamily="49" charset="0"/>
              </a:rPr>
              <a:t>(</a:t>
            </a:r>
            <a:r>
              <a:rPr lang="en-US" sz="1200" dirty="0" err="1">
                <a:latin typeface="Consolas" panose="020B0609020204030204" pitchFamily="49" charset="0"/>
              </a:rPr>
              <a:t>pwdChars</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br>
              <a:rPr lang="en-US" sz="1200" dirty="0">
                <a:latin typeface="Consolas" panose="020B0609020204030204" pitchFamily="49" charset="0"/>
              </a:rPr>
            </a:br>
            <a:r>
              <a:rPr lang="en-US" sz="1200" dirty="0" err="1">
                <a:solidFill>
                  <a:srgbClr val="2B91AF"/>
                </a:solidFill>
                <a:latin typeface="Consolas" panose="020B0609020204030204" pitchFamily="49" charset="0"/>
              </a:rPr>
              <a:t>ClientContext</a:t>
            </a:r>
            <a:r>
              <a:rPr lang="en-US" sz="1200" dirty="0">
                <a:latin typeface="Consolas" panose="020B0609020204030204" pitchFamily="49" charset="0"/>
              </a:rPr>
              <a:t> cc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smtClean="0">
                <a:solidFill>
                  <a:srgbClr val="2B91AF"/>
                </a:solidFill>
                <a:latin typeface="Consolas" panose="020B0609020204030204" pitchFamily="49" charset="0"/>
              </a:rPr>
              <a:t>ClientContext</a:t>
            </a:r>
            <a:r>
              <a:rPr lang="en-US" sz="1200" dirty="0" smtClean="0">
                <a:latin typeface="Consolas" panose="020B0609020204030204" pitchFamily="49" charset="0"/>
              </a:rPr>
              <a:t>(</a:t>
            </a:r>
            <a:r>
              <a:rPr lang="en-US" sz="1200" dirty="0" err="1">
                <a:latin typeface="Consolas" panose="020B0609020204030204" pitchFamily="49" charset="0"/>
              </a:rPr>
              <a:t>siteUri</a:t>
            </a:r>
            <a:r>
              <a:rPr lang="en-US" sz="1200" dirty="0" smtClean="0">
                <a:latin typeface="Consolas" panose="020B0609020204030204" pitchFamily="49" charset="0"/>
              </a:rPr>
              <a:t>);</a:t>
            </a:r>
            <a:r>
              <a:rPr lang="en-US" sz="1200" dirty="0">
                <a:latin typeface="Consolas" panose="020B0609020204030204" pitchFamily="49" charset="0"/>
              </a:rPr>
              <a:t/>
            </a:r>
            <a:br>
              <a:rPr lang="en-US" sz="1200" dirty="0">
                <a:latin typeface="Consolas" panose="020B0609020204030204" pitchFamily="49" charset="0"/>
              </a:rPr>
            </a:br>
            <a:r>
              <a:rPr lang="en-US" sz="1200" dirty="0" err="1">
                <a:latin typeface="Consolas" panose="020B0609020204030204" pitchFamily="49" charset="0"/>
              </a:rPr>
              <a:t>cc.AuthenticationMode</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ClientAuthenticationMode</a:t>
            </a:r>
            <a:r>
              <a:rPr lang="en-US" sz="1200" dirty="0" err="1">
                <a:latin typeface="Consolas" panose="020B0609020204030204" pitchFamily="49" charset="0"/>
              </a:rPr>
              <a:t>.Default</a:t>
            </a:r>
            <a:r>
              <a:rPr lang="en-US" sz="1200" dirty="0">
                <a:latin typeface="Consolas" panose="020B0609020204030204" pitchFamily="49" charset="0"/>
              </a:rPr>
              <a:t>;</a:t>
            </a:r>
            <a:br>
              <a:rPr lang="en-US" sz="1200" dirty="0">
                <a:latin typeface="Consolas" panose="020B0609020204030204" pitchFamily="49" charset="0"/>
              </a:rPr>
            </a:br>
            <a:r>
              <a:rPr lang="en-US" sz="1200" dirty="0" err="1">
                <a:latin typeface="Consolas" panose="020B0609020204030204" pitchFamily="49" charset="0"/>
              </a:rPr>
              <a:t>cc.Credentials</a:t>
            </a:r>
            <a:r>
              <a:rPr lang="en-US" sz="1200" dirty="0">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err="1">
                <a:solidFill>
                  <a:srgbClr val="2B91AF"/>
                </a:solidFill>
                <a:latin typeface="Consolas" panose="020B0609020204030204" pitchFamily="49" charset="0"/>
              </a:rPr>
              <a:t>SharePointOnlineCredentials</a:t>
            </a:r>
            <a:r>
              <a:rPr lang="en-US" sz="1200" dirty="0">
                <a:latin typeface="Consolas" panose="020B0609020204030204" pitchFamily="49" charset="0"/>
              </a:rPr>
              <a:t>(</a:t>
            </a:r>
            <a:r>
              <a:rPr lang="en-US" sz="1200" dirty="0" err="1">
                <a:solidFill>
                  <a:srgbClr val="2B91AF"/>
                </a:solidFill>
                <a:latin typeface="Consolas" panose="020B0609020204030204" pitchFamily="49" charset="0"/>
              </a:rPr>
              <a:t>ConfigurationManager</a:t>
            </a:r>
            <a:r>
              <a:rPr lang="en-US" sz="1200" dirty="0" err="1">
                <a:latin typeface="Consolas" panose="020B0609020204030204" pitchFamily="49" charset="0"/>
              </a:rPr>
              <a:t>.AppSettings</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AccountUsername</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pwd</a:t>
            </a:r>
            <a:r>
              <a:rPr lang="en-US" sz="1200" dirty="0" smtClean="0">
                <a:latin typeface="Consolas" panose="020B0609020204030204" pitchFamily="49" charset="0"/>
              </a:rPr>
              <a:t>);</a:t>
            </a:r>
            <a:endParaRPr lang="en-US" sz="1800" dirty="0" smtClean="0"/>
          </a:p>
          <a:p>
            <a:r>
              <a:rPr lang="en-US" sz="3600" dirty="0" err="1" smtClean="0"/>
              <a:t>ClientContext</a:t>
            </a:r>
            <a:endParaRPr lang="en-US" sz="3600" dirty="0" smtClean="0"/>
          </a:p>
          <a:p>
            <a:pPr lvl="1"/>
            <a:r>
              <a:rPr lang="en-US" sz="1800" dirty="0" smtClean="0"/>
              <a:t>Runs with the permissions defined in the app permissions</a:t>
            </a:r>
            <a:br>
              <a:rPr lang="en-US" sz="1800" dirty="0" smtClean="0"/>
            </a:br>
            <a:r>
              <a:rPr lang="en-US" sz="1800" dirty="0" smtClean="0"/>
              <a:t/>
            </a:r>
            <a:br>
              <a:rPr lang="en-US" sz="1800" dirty="0" smtClean="0"/>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the realm for the URL</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string</a:t>
            </a:r>
            <a:r>
              <a:rPr lang="en-US" sz="1200" dirty="0" smtClean="0">
                <a:latin typeface="Consolas" panose="020B0609020204030204" pitchFamily="49" charset="0"/>
              </a:rPr>
              <a:t> </a:t>
            </a:r>
            <a:r>
              <a:rPr lang="en-US" sz="1200" dirty="0">
                <a:latin typeface="Consolas" panose="020B0609020204030204" pitchFamily="49" charset="0"/>
              </a:rPr>
              <a:t>realm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.GetRealmFromTargetUrl</a:t>
            </a:r>
            <a:r>
              <a:rPr lang="en-US" sz="1200" dirty="0">
                <a:latin typeface="Consolas" panose="020B0609020204030204" pitchFamily="49" charset="0"/>
              </a:rPr>
              <a:t>(</a:t>
            </a:r>
            <a:r>
              <a:rPr lang="en-US" sz="1200" dirty="0" err="1">
                <a:latin typeface="Consolas" panose="020B0609020204030204" pitchFamily="49" charset="0"/>
              </a:rPr>
              <a:t>siteUri</a:t>
            </a:r>
            <a:r>
              <a:rPr lang="en-US" sz="1200" dirty="0" smtClean="0">
                <a:latin typeface="Consolas" panose="020B0609020204030204" pitchFamily="49" charset="0"/>
              </a:rPr>
              <a:t>);</a:t>
            </a:r>
            <a:br>
              <a:rPr lang="en-US" sz="1200" dirty="0" smtClean="0">
                <a:latin typeface="Consolas" panose="020B0609020204030204" pitchFamily="49" charset="0"/>
              </a:rPr>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the access token for the URL.  Requires this app to be registered with the tenant</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string</a:t>
            </a:r>
            <a:r>
              <a:rPr lang="en-US" sz="1200" dirty="0" smtClean="0">
                <a:latin typeface="Consolas" panose="020B0609020204030204" pitchFamily="49" charset="0"/>
              </a:rPr>
              <a:t> </a:t>
            </a:r>
            <a:r>
              <a:rPr lang="en-US" sz="1200" dirty="0" err="1">
                <a:latin typeface="Consolas" panose="020B0609020204030204" pitchFamily="49" charset="0"/>
              </a:rPr>
              <a:t>accessToken</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.GetAppOnlyAccessToken</a:t>
            </a:r>
            <a:r>
              <a:rPr lang="en-US" sz="1200" dirty="0">
                <a:latin typeface="Consolas" panose="020B0609020204030204" pitchFamily="49" charset="0"/>
              </a:rPr>
              <a:t>(</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.SharePointPrincipal</a:t>
            </a:r>
            <a:r>
              <a:rPr lang="en-US" sz="1200" dirty="0">
                <a:latin typeface="Consolas" panose="020B0609020204030204" pitchFamily="49" charset="0"/>
              </a:rPr>
              <a:t>, </a:t>
            </a:r>
            <a:r>
              <a:rPr lang="en-US" sz="1200" dirty="0" err="1">
                <a:latin typeface="Consolas" panose="020B0609020204030204" pitchFamily="49" charset="0"/>
              </a:rPr>
              <a:t>siteUri.Authority</a:t>
            </a:r>
            <a:r>
              <a:rPr lang="en-US" sz="1200" dirty="0">
                <a:latin typeface="Consolas" panose="020B0609020204030204" pitchFamily="49" charset="0"/>
              </a:rPr>
              <a:t>, </a:t>
            </a:r>
            <a:r>
              <a:rPr lang="en-US" sz="1200" dirty="0" smtClean="0">
                <a:latin typeface="Consolas" panose="020B0609020204030204" pitchFamily="49" charset="0"/>
              </a:rPr>
              <a:t>	realm</a:t>
            </a:r>
            <a:r>
              <a:rPr lang="en-US" sz="1200" dirty="0">
                <a:latin typeface="Consolas" panose="020B0609020204030204" pitchFamily="49" charset="0"/>
              </a:rPr>
              <a:t>).</a:t>
            </a:r>
            <a:r>
              <a:rPr lang="en-US" sz="1200" dirty="0" err="1">
                <a:latin typeface="Consolas" panose="020B0609020204030204" pitchFamily="49" charset="0"/>
              </a:rPr>
              <a:t>AccessToken</a:t>
            </a:r>
            <a:r>
              <a:rPr lang="en-US" sz="1200" dirty="0" smtClean="0">
                <a:latin typeface="Consolas" panose="020B0609020204030204" pitchFamily="49" charset="0"/>
              </a:rPr>
              <a:t>;</a:t>
            </a:r>
            <a:br>
              <a:rPr lang="en-US" sz="1200" dirty="0" smtClean="0">
                <a:latin typeface="Consolas" panose="020B0609020204030204" pitchFamily="49" charset="0"/>
              </a:rPr>
            </a:b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client context with access token</a:t>
            </a:r>
            <a:r>
              <a:rPr lang="en-US" sz="1200" dirty="0">
                <a:latin typeface="Consolas" panose="020B0609020204030204" pitchFamily="49" charset="0"/>
              </a:rPr>
              <a:t/>
            </a:r>
            <a:br>
              <a:rPr lang="en-US" sz="1200" dirty="0">
                <a:latin typeface="Consolas" panose="020B0609020204030204" pitchFamily="49" charset="0"/>
              </a:rPr>
            </a:br>
            <a:r>
              <a:rPr lang="en-US" sz="1200" dirty="0" smtClean="0">
                <a:solidFill>
                  <a:srgbClr val="0000FF"/>
                </a:solidFill>
                <a:latin typeface="Consolas" panose="020B0609020204030204" pitchFamily="49" charset="0"/>
              </a:rPr>
              <a:t>using</a:t>
            </a:r>
            <a:r>
              <a:rPr lang="en-US" sz="1200" dirty="0" smtClean="0">
                <a:latin typeface="Consolas" panose="020B0609020204030204" pitchFamily="49" charset="0"/>
              </a:rPr>
              <a:t> </a:t>
            </a:r>
            <a:r>
              <a:rPr lang="en-US" sz="1200" dirty="0">
                <a:latin typeface="Consolas" panose="020B0609020204030204" pitchFamily="49" charset="0"/>
              </a:rPr>
              <a:t>(</a:t>
            </a:r>
            <a:r>
              <a:rPr lang="en-US" sz="1200" dirty="0" err="1">
                <a:solidFill>
                  <a:srgbClr val="0000FF"/>
                </a:solidFill>
                <a:latin typeface="Consolas" panose="020B0609020204030204" pitchFamily="49" charset="0"/>
              </a:rPr>
              <a:t>var</a:t>
            </a:r>
            <a:r>
              <a:rPr lang="en-US" sz="1200" dirty="0">
                <a:latin typeface="Consolas" panose="020B0609020204030204" pitchFamily="49" charset="0"/>
              </a:rPr>
              <a:t> </a:t>
            </a:r>
            <a:r>
              <a:rPr lang="en-US" sz="1200" dirty="0" err="1">
                <a:latin typeface="Consolas" panose="020B0609020204030204" pitchFamily="49" charset="0"/>
              </a:rPr>
              <a:t>clientContext</a:t>
            </a:r>
            <a:r>
              <a:rPr lang="en-US" sz="1200" dirty="0">
                <a:latin typeface="Consolas" panose="020B0609020204030204" pitchFamily="49" charset="0"/>
              </a:rPr>
              <a:t> = </a:t>
            </a:r>
            <a:r>
              <a:rPr lang="en-US" sz="1200" dirty="0" err="1">
                <a:solidFill>
                  <a:srgbClr val="2B91AF"/>
                </a:solidFill>
                <a:latin typeface="Consolas" panose="020B0609020204030204" pitchFamily="49" charset="0"/>
              </a:rPr>
              <a:t>TokenHelper</a:t>
            </a:r>
            <a:r>
              <a:rPr lang="en-US" sz="1200" dirty="0" err="1">
                <a:latin typeface="Consolas" panose="020B0609020204030204" pitchFamily="49" charset="0"/>
              </a:rPr>
              <a:t>.GetClientContextWithAccessToken</a:t>
            </a:r>
            <a:r>
              <a:rPr lang="en-US" sz="1200" dirty="0">
                <a:latin typeface="Consolas" panose="020B0609020204030204" pitchFamily="49" charset="0"/>
              </a:rPr>
              <a:t>(</a:t>
            </a:r>
            <a:r>
              <a:rPr lang="en-US" sz="1200" dirty="0" err="1">
                <a:latin typeface="Consolas" panose="020B0609020204030204" pitchFamily="49" charset="0"/>
              </a:rPr>
              <a:t>siteUri.ToString</a:t>
            </a:r>
            <a:r>
              <a:rPr lang="en-US" sz="1200" dirty="0">
                <a:latin typeface="Consolas" panose="020B0609020204030204" pitchFamily="49" charset="0"/>
              </a:rPr>
              <a:t>(), </a:t>
            </a:r>
            <a:r>
              <a:rPr lang="en-US" sz="1200" dirty="0" err="1">
                <a:latin typeface="Consolas" panose="020B0609020204030204" pitchFamily="49" charset="0"/>
              </a:rPr>
              <a:t>accessToken</a:t>
            </a:r>
            <a:r>
              <a:rPr lang="en-US" sz="1200" dirty="0">
                <a:latin typeface="Consolas" panose="020B0609020204030204" pitchFamily="49" charset="0"/>
              </a:rPr>
              <a:t>))</a:t>
            </a:r>
            <a:br>
              <a:rPr lang="en-US" sz="1200" dirty="0">
                <a:latin typeface="Consolas" panose="020B0609020204030204" pitchFamily="49" charset="0"/>
              </a:rPr>
            </a:br>
            <a:r>
              <a:rPr lang="en-US" sz="1200" dirty="0" smtClean="0">
                <a:latin typeface="Consolas" panose="020B0609020204030204" pitchFamily="49" charset="0"/>
              </a:rPr>
              <a:t>{</a:t>
            </a:r>
            <a:r>
              <a:rPr lang="en-US" sz="1200" dirty="0">
                <a:latin typeface="Consolas" panose="020B0609020204030204" pitchFamily="49" charset="0"/>
              </a:rPr>
              <a:t/>
            </a:r>
            <a:br>
              <a:rPr lang="en-US" sz="1200" dirty="0">
                <a:latin typeface="Consolas" panose="020B0609020204030204" pitchFamily="49" charset="0"/>
              </a:rPr>
            </a:br>
            <a:endParaRPr lang="en-US" sz="1200" dirty="0">
              <a:latin typeface="Consolas" panose="020B0609020204030204" pitchFamily="49" charset="0"/>
            </a:endParaRPr>
          </a:p>
          <a:p>
            <a:pPr lvl="1"/>
            <a:endParaRPr lang="en-US" sz="1400" dirty="0" smtClean="0"/>
          </a:p>
        </p:txBody>
      </p:sp>
      <p:sp>
        <p:nvSpPr>
          <p:cNvPr id="3" name="Title 2"/>
          <p:cNvSpPr>
            <a:spLocks noGrp="1"/>
          </p:cNvSpPr>
          <p:nvPr>
            <p:ph type="title"/>
          </p:nvPr>
        </p:nvSpPr>
        <p:spPr/>
        <p:txBody>
          <a:bodyPr/>
          <a:lstStyle/>
          <a:p>
            <a:r>
              <a:rPr lang="en-US" dirty="0" smtClean="0"/>
              <a:t>Remote “Jobs”…Authentication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Rectangle 4"/>
          <p:cNvSpPr/>
          <p:nvPr/>
        </p:nvSpPr>
        <p:spPr bwMode="auto">
          <a:xfrm>
            <a:off x="438912" y="2404872"/>
            <a:ext cx="10927080" cy="13075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8912" y="4907280"/>
            <a:ext cx="10927080" cy="130759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16588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6137720" cy="1080912"/>
          </a:xfrm>
        </p:spPr>
        <p:txBody>
          <a:bodyPr/>
          <a:lstStyle/>
          <a:p>
            <a:r>
              <a:rPr lang="en-US" dirty="0" smtClean="0"/>
              <a:t>AppInv.aspx</a:t>
            </a:r>
          </a:p>
          <a:p>
            <a:pPr lvl="1"/>
            <a:r>
              <a:rPr lang="en-US" dirty="0" smtClean="0"/>
              <a:t>Used to grant permissions to an application without a User Interface</a:t>
            </a:r>
          </a:p>
          <a:p>
            <a:pPr lvl="1"/>
            <a:r>
              <a:rPr lang="en-US" dirty="0" smtClean="0"/>
              <a:t>Application must first be registered via AppRegNew.aspx</a:t>
            </a:r>
          </a:p>
          <a:p>
            <a:pPr lvl="1"/>
            <a:r>
              <a:rPr lang="en-US" dirty="0" smtClean="0"/>
              <a:t>Copy Permissions block from manifest into “App’s Permission Request XML” field</a:t>
            </a:r>
          </a:p>
        </p:txBody>
      </p:sp>
      <p:sp>
        <p:nvSpPr>
          <p:cNvPr id="3" name="Title 2"/>
          <p:cNvSpPr>
            <a:spLocks noGrp="1"/>
          </p:cNvSpPr>
          <p:nvPr>
            <p:ph type="title"/>
          </p:nvPr>
        </p:nvSpPr>
        <p:spPr/>
        <p:txBody>
          <a:bodyPr/>
          <a:lstStyle/>
          <a:p>
            <a:r>
              <a:rPr lang="en-US" dirty="0"/>
              <a:t>Remote “Jobs”…Authentication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7" name="Picture 6"/>
          <p:cNvPicPr>
            <a:picLocks noChangeAspect="1"/>
          </p:cNvPicPr>
          <p:nvPr/>
        </p:nvPicPr>
        <p:blipFill>
          <a:blip r:embed="rId3"/>
          <a:stretch>
            <a:fillRect/>
          </a:stretch>
        </p:blipFill>
        <p:spPr>
          <a:xfrm>
            <a:off x="6812280" y="1447799"/>
            <a:ext cx="4855845" cy="4347596"/>
          </a:xfrm>
          <a:prstGeom prst="rect">
            <a:avLst/>
          </a:prstGeom>
        </p:spPr>
      </p:pic>
    </p:spTree>
    <p:extLst>
      <p:ext uri="{BB962C8B-B14F-4D97-AF65-F5344CB8AC3E}">
        <p14:creationId xmlns:p14="http://schemas.microsoft.com/office/powerpoint/2010/main" val="17801858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2179" y="3681422"/>
            <a:ext cx="1358759" cy="470672"/>
          </a:xfrm>
          <a:prstGeom prst="rect">
            <a:avLst/>
          </a:prstGeom>
        </p:spPr>
      </p:pic>
      <p:grpSp>
        <p:nvGrpSpPr>
          <p:cNvPr id="14" name="Group 13"/>
          <p:cNvGrpSpPr/>
          <p:nvPr/>
        </p:nvGrpSpPr>
        <p:grpSpPr>
          <a:xfrm>
            <a:off x="2282884" y="1305789"/>
            <a:ext cx="1549042" cy="2196555"/>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Definition</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No Office365</a:t>
              </a:r>
            </a:p>
            <a:p>
              <a:pPr marL="112679" lvl="1" indent="-112679" defTabSz="399853">
                <a:lnSpc>
                  <a:spcPct val="90000"/>
                </a:lnSpc>
                <a:spcBef>
                  <a:spcPct val="0"/>
                </a:spcBef>
                <a:spcAft>
                  <a:spcPct val="15000"/>
                </a:spcAft>
                <a:buChar char="••"/>
              </a:pPr>
              <a:r>
                <a:rPr lang="en-US" sz="1176" dirty="0"/>
                <a:t>Long term impact on costs</a:t>
              </a:r>
            </a:p>
            <a:p>
              <a:pPr marL="112679" lvl="1" indent="-112679" defTabSz="399853">
                <a:lnSpc>
                  <a:spcPct val="90000"/>
                </a:lnSpc>
                <a:spcBef>
                  <a:spcPct val="0"/>
                </a:spcBef>
                <a:spcAft>
                  <a:spcPct val="15000"/>
                </a:spcAft>
                <a:buChar char="••"/>
              </a:pPr>
              <a:r>
                <a:rPr lang="en-US" sz="1176" dirty="0"/>
                <a:t>Blocks transition to cloud</a:t>
              </a:r>
            </a:p>
            <a:p>
              <a:pPr marL="112679" lvl="1" indent="-112679" defTabSz="399853">
                <a:lnSpc>
                  <a:spcPct val="90000"/>
                </a:lnSpc>
                <a:spcBef>
                  <a:spcPct val="0"/>
                </a:spcBef>
                <a:spcAft>
                  <a:spcPct val="15000"/>
                </a:spcAft>
                <a:buChar char="••"/>
              </a:pPr>
              <a:r>
                <a:rPr lang="en-US" sz="1176" dirty="0"/>
                <a:t>Causes significant issues with future migration and upgrade</a:t>
              </a:r>
            </a:p>
          </p:txBody>
        </p:sp>
      </p:grpSp>
      <p:grpSp>
        <p:nvGrpSpPr>
          <p:cNvPr id="15" name="Group 14"/>
          <p:cNvGrpSpPr/>
          <p:nvPr/>
        </p:nvGrpSpPr>
        <p:grpSpPr>
          <a:xfrm>
            <a:off x="4061107" y="1305789"/>
            <a:ext cx="1549042" cy="2196555"/>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Site Templates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Negative impact on upgrades</a:t>
              </a:r>
            </a:p>
            <a:p>
              <a:pPr marL="112679" lvl="1" indent="-112679" defTabSz="399853">
                <a:lnSpc>
                  <a:spcPct val="90000"/>
                </a:lnSpc>
                <a:spcBef>
                  <a:spcPct val="0"/>
                </a:spcBef>
                <a:spcAft>
                  <a:spcPct val="15000"/>
                </a:spcAft>
                <a:buChar char="••"/>
              </a:pPr>
              <a:r>
                <a:rPr lang="en-US" sz="1176" dirty="0"/>
                <a:t>Causes additional maintenance costs with service updates</a:t>
              </a:r>
            </a:p>
            <a:p>
              <a:pPr marL="112679" lvl="1" indent="-112679" defTabSz="399853">
                <a:lnSpc>
                  <a:spcPct val="90000"/>
                </a:lnSpc>
                <a:spcBef>
                  <a:spcPct val="0"/>
                </a:spcBef>
                <a:spcAft>
                  <a:spcPct val="15000"/>
                </a:spcAft>
                <a:buChar char="••"/>
              </a:pPr>
              <a:r>
                <a:rPr lang="en-US" sz="1176" dirty="0"/>
                <a:t>Not with publishing features</a:t>
              </a:r>
            </a:p>
          </p:txBody>
        </p:sp>
      </p:grpSp>
      <p:grpSp>
        <p:nvGrpSpPr>
          <p:cNvPr id="22" name="Group 21"/>
          <p:cNvGrpSpPr/>
          <p:nvPr/>
        </p:nvGrpSpPr>
        <p:grpSpPr>
          <a:xfrm>
            <a:off x="5859191" y="1297349"/>
            <a:ext cx="1549042" cy="2196555"/>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Web Templates</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Poor site collection creation story</a:t>
              </a:r>
            </a:p>
            <a:p>
              <a:pPr marL="112679" lvl="1" indent="-112679" defTabSz="399853">
                <a:lnSpc>
                  <a:spcPct val="90000"/>
                </a:lnSpc>
                <a:spcBef>
                  <a:spcPct val="0"/>
                </a:spcBef>
                <a:spcAft>
                  <a:spcPct val="15000"/>
                </a:spcAft>
                <a:buChar char="••"/>
              </a:pPr>
              <a:r>
                <a:rPr lang="en-US" sz="1176" dirty="0"/>
                <a:t>Causes maintenance costs with service updates</a:t>
              </a:r>
            </a:p>
          </p:txBody>
        </p:sp>
      </p:grpSp>
      <p:grpSp>
        <p:nvGrpSpPr>
          <p:cNvPr id="25" name="Group 24"/>
          <p:cNvGrpSpPr/>
          <p:nvPr/>
        </p:nvGrpSpPr>
        <p:grpSpPr>
          <a:xfrm>
            <a:off x="7631888" y="1310134"/>
            <a:ext cx="1549042" cy="2196555"/>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SP Server side provisioning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Provision </a:t>
              </a:r>
              <a:r>
                <a:rPr lang="en-US" sz="1176" dirty="0" err="1"/>
                <a:t>oob</a:t>
              </a:r>
              <a:r>
                <a:rPr lang="en-US" sz="1176" dirty="0"/>
                <a:t> sites, but modify them based on user selection and requirements</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No Office365</a:t>
              </a:r>
            </a:p>
          </p:txBody>
        </p:sp>
      </p:grpSp>
      <p:grpSp>
        <p:nvGrpSpPr>
          <p:cNvPr id="27" name="Group 26"/>
          <p:cNvGrpSpPr/>
          <p:nvPr/>
        </p:nvGrpSpPr>
        <p:grpSpPr>
          <a:xfrm>
            <a:off x="9424207" y="1319523"/>
            <a:ext cx="1549042" cy="2196555"/>
            <a:chOff x="6905471" y="1692190"/>
            <a:chExt cx="1095374" cy="1886775"/>
          </a:xfrm>
        </p:grpSpPr>
        <p:sp>
          <p:nvSpPr>
            <p:cNvPr id="12" name="Freeform 11"/>
            <p:cNvSpPr/>
            <p:nvPr/>
          </p:nvSpPr>
          <p:spPr>
            <a:xfrm>
              <a:off x="690547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Remote provisioning</a:t>
              </a:r>
            </a:p>
          </p:txBody>
        </p:sp>
        <p:sp>
          <p:nvSpPr>
            <p:cNvPr id="13" name="Freeform 12"/>
            <p:cNvSpPr/>
            <p:nvPr/>
          </p:nvSpPr>
          <p:spPr>
            <a:xfrm>
              <a:off x="690547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CSOM supports creation of site collections for on-premises and cloud</a:t>
              </a:r>
            </a:p>
            <a:p>
              <a:pPr marL="112679" lvl="1" indent="-112679" defTabSz="399853">
                <a:lnSpc>
                  <a:spcPct val="90000"/>
                </a:lnSpc>
                <a:spcBef>
                  <a:spcPct val="0"/>
                </a:spcBef>
                <a:spcAft>
                  <a:spcPct val="15000"/>
                </a:spcAft>
                <a:buChar char="••"/>
              </a:pPr>
              <a:r>
                <a:rPr lang="en-US" sz="1176" dirty="0"/>
                <a:t>Standardization of site creation in code</a:t>
              </a:r>
            </a:p>
            <a:p>
              <a:pPr marL="112679" lvl="1" indent="-112679" defTabSz="399853">
                <a:lnSpc>
                  <a:spcPct val="90000"/>
                </a:lnSpc>
                <a:spcBef>
                  <a:spcPct val="0"/>
                </a:spcBef>
                <a:spcAft>
                  <a:spcPct val="15000"/>
                </a:spcAft>
                <a:buChar char="••"/>
              </a:pPr>
              <a:r>
                <a:rPr lang="en-US" sz="1176" dirty="0"/>
                <a:t>Can be done from any external system</a:t>
              </a:r>
            </a:p>
          </p:txBody>
        </p:sp>
      </p:grpSp>
      <p:sp>
        <p:nvSpPr>
          <p:cNvPr id="17" name="TextBox 16"/>
          <p:cNvSpPr txBox="1"/>
          <p:nvPr/>
        </p:nvSpPr>
        <p:spPr>
          <a:xfrm>
            <a:off x="589633" y="233675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644010" y="4470432"/>
            <a:ext cx="1114288" cy="57475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Options available</a:t>
            </a:r>
          </a:p>
        </p:txBody>
      </p:sp>
      <p:sp>
        <p:nvSpPr>
          <p:cNvPr id="19" name="TextBox 18"/>
          <p:cNvSpPr txBox="1"/>
          <p:nvPr/>
        </p:nvSpPr>
        <p:spPr>
          <a:xfrm>
            <a:off x="589633" y="5407398"/>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141" y="5468776"/>
            <a:ext cx="692380" cy="69169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422" y="5489010"/>
            <a:ext cx="692380" cy="69238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8755" y="5489010"/>
            <a:ext cx="693065" cy="692380"/>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448" y="5468776"/>
            <a:ext cx="692380" cy="691694"/>
          </a:xfrm>
          <a:prstGeom prst="rect">
            <a:avLst/>
          </a:prstGeom>
        </p:spPr>
      </p:pic>
      <p:sp>
        <p:nvSpPr>
          <p:cNvPr id="34" name="TextBox 33"/>
          <p:cNvSpPr txBox="1"/>
          <p:nvPr/>
        </p:nvSpPr>
        <p:spPr>
          <a:xfrm>
            <a:off x="632449" y="3628091"/>
            <a:ext cx="1125849" cy="573131"/>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 in cloud</a:t>
            </a:r>
          </a:p>
        </p:txBody>
      </p:sp>
      <p:sp>
        <p:nvSpPr>
          <p:cNvPr id="2" name="Title 1"/>
          <p:cNvSpPr>
            <a:spLocks noGrp="1"/>
          </p:cNvSpPr>
          <p:nvPr>
            <p:ph type="title"/>
          </p:nvPr>
        </p:nvSpPr>
        <p:spPr/>
        <p:txBody>
          <a:bodyPr/>
          <a:lstStyle/>
          <a:p>
            <a:r>
              <a:rPr lang="en-US" dirty="0" smtClean="0"/>
              <a:t>Provisioning Options/Comparison</a:t>
            </a:r>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2537" y="5489010"/>
            <a:ext cx="692380" cy="691694"/>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3799" y="3620558"/>
            <a:ext cx="1356378" cy="469847"/>
          </a:xfrm>
          <a:prstGeom prst="rect">
            <a:avLst/>
          </a:prstGeom>
        </p:spPr>
      </p:pic>
      <p:pic>
        <p:nvPicPr>
          <p:cNvPr id="42" name="Picture 41"/>
          <p:cNvPicPr>
            <a:picLocks noChangeAspect="1"/>
          </p:cNvPicPr>
          <p:nvPr/>
        </p:nvPicPr>
        <p:blipFill>
          <a:blip r:embed="rId8"/>
          <a:stretch>
            <a:fillRect/>
          </a:stretch>
        </p:blipFill>
        <p:spPr>
          <a:xfrm>
            <a:off x="2353559" y="3679320"/>
            <a:ext cx="1362328" cy="470672"/>
          </a:xfrm>
          <a:prstGeom prst="rect">
            <a:avLst/>
          </a:prstGeom>
        </p:spPr>
      </p:pic>
      <p:pic>
        <p:nvPicPr>
          <p:cNvPr id="47" name="Picture 46"/>
          <p:cNvPicPr>
            <a:picLocks noChangeAspect="1"/>
          </p:cNvPicPr>
          <p:nvPr/>
        </p:nvPicPr>
        <p:blipFill>
          <a:blip r:embed="rId8"/>
          <a:stretch>
            <a:fillRect/>
          </a:stretch>
        </p:blipFill>
        <p:spPr>
          <a:xfrm>
            <a:off x="7710529" y="3679319"/>
            <a:ext cx="1362328" cy="47067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248" y="3679320"/>
            <a:ext cx="1358759" cy="47067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388" y="3679319"/>
            <a:ext cx="1358759" cy="470672"/>
          </a:xfrm>
          <a:prstGeom prst="rect">
            <a:avLst/>
          </a:prstGeom>
        </p:spPr>
      </p:pic>
      <p:sp>
        <p:nvSpPr>
          <p:cNvPr id="55" name="TextBox 54"/>
          <p:cNvSpPr txBox="1"/>
          <p:nvPr/>
        </p:nvSpPr>
        <p:spPr>
          <a:xfrm>
            <a:off x="4141555" y="4529971"/>
            <a:ext cx="1362328" cy="461545"/>
          </a:xfrm>
          <a:prstGeom prst="rect">
            <a:avLst/>
          </a:prstGeom>
          <a:solidFill>
            <a:schemeClr val="accent1"/>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Fair</a:t>
            </a:r>
          </a:p>
        </p:txBody>
      </p:sp>
      <p:sp>
        <p:nvSpPr>
          <p:cNvPr id="56" name="TextBox 55"/>
          <p:cNvSpPr txBox="1"/>
          <p:nvPr/>
        </p:nvSpPr>
        <p:spPr>
          <a:xfrm>
            <a:off x="5859190" y="4529971"/>
            <a:ext cx="1633798" cy="461545"/>
          </a:xfrm>
          <a:prstGeom prst="rect">
            <a:avLst/>
          </a:prstGeom>
          <a:solidFill>
            <a:schemeClr val="accent2"/>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7724123" y="4540967"/>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
        <p:nvSpPr>
          <p:cNvPr id="58" name="TextBox 57"/>
          <p:cNvSpPr txBox="1"/>
          <p:nvPr/>
        </p:nvSpPr>
        <p:spPr>
          <a:xfrm>
            <a:off x="9424206" y="4539422"/>
            <a:ext cx="1606222" cy="461545"/>
          </a:xfrm>
          <a:prstGeom prst="rect">
            <a:avLst/>
          </a:prstGeom>
          <a:solidFill>
            <a:srgbClr val="009E49"/>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Excellent</a:t>
            </a:r>
          </a:p>
        </p:txBody>
      </p:sp>
      <p:sp>
        <p:nvSpPr>
          <p:cNvPr id="38" name="TextBox 37"/>
          <p:cNvSpPr txBox="1"/>
          <p:nvPr/>
        </p:nvSpPr>
        <p:spPr>
          <a:xfrm>
            <a:off x="2376241" y="4527034"/>
            <a:ext cx="1362328" cy="461545"/>
          </a:xfrm>
          <a:prstGeom prst="rect">
            <a:avLst/>
          </a:prstGeom>
          <a:solidFill>
            <a:srgbClr val="92D050"/>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t>Good</a:t>
            </a:r>
          </a:p>
        </p:txBody>
      </p:sp>
    </p:spTree>
    <p:extLst>
      <p:ext uri="{BB962C8B-B14F-4D97-AF65-F5344CB8AC3E}">
        <p14:creationId xmlns:p14="http://schemas.microsoft.com/office/powerpoint/2010/main" val="13204891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1000"/>
                                        <p:tgtEl>
                                          <p:spTgt spid="56"/>
                                        </p:tgtEl>
                                      </p:cBhvr>
                                    </p:animEffect>
                                    <p:anim calcmode="lin" valueType="num">
                                      <p:cBhvr>
                                        <p:cTn id="62" dur="1000" fill="hold"/>
                                        <p:tgtEl>
                                          <p:spTgt spid="56"/>
                                        </p:tgtEl>
                                        <p:attrNameLst>
                                          <p:attrName>ppt_x</p:attrName>
                                        </p:attrNameLst>
                                      </p:cBhvr>
                                      <p:tavLst>
                                        <p:tav tm="0">
                                          <p:val>
                                            <p:strVal val="#ppt_x"/>
                                          </p:val>
                                        </p:tav>
                                        <p:tav tm="100000">
                                          <p:val>
                                            <p:strVal val="#ppt_x"/>
                                          </p:val>
                                        </p:tav>
                                      </p:tavLst>
                                    </p:anim>
                                    <p:anim calcmode="lin" valueType="num">
                                      <p:cBhvr>
                                        <p:cTn id="63" dur="1000" fill="hold"/>
                                        <p:tgtEl>
                                          <p:spTgt spid="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anim calcmode="lin" valueType="num">
                                      <p:cBhvr>
                                        <p:cTn id="79" dur="1000" fill="hold"/>
                                        <p:tgtEl>
                                          <p:spTgt spid="47"/>
                                        </p:tgtEl>
                                        <p:attrNameLst>
                                          <p:attrName>ppt_x</p:attrName>
                                        </p:attrNameLst>
                                      </p:cBhvr>
                                      <p:tavLst>
                                        <p:tav tm="0">
                                          <p:val>
                                            <p:strVal val="#ppt_x"/>
                                          </p:val>
                                        </p:tav>
                                        <p:tav tm="100000">
                                          <p:val>
                                            <p:strVal val="#ppt_x"/>
                                          </p:val>
                                        </p:tav>
                                      </p:tavLst>
                                    </p:anim>
                                    <p:anim calcmode="lin" valueType="num">
                                      <p:cBhvr>
                                        <p:cTn id="80" dur="1000" fill="hold"/>
                                        <p:tgtEl>
                                          <p:spTgt spid="4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1000"/>
                                        <p:tgtEl>
                                          <p:spTgt spid="57"/>
                                        </p:tgtEl>
                                      </p:cBhvr>
                                    </p:animEffect>
                                    <p:anim calcmode="lin" valueType="num">
                                      <p:cBhvr>
                                        <p:cTn id="84" dur="1000" fill="hold"/>
                                        <p:tgtEl>
                                          <p:spTgt spid="57"/>
                                        </p:tgtEl>
                                        <p:attrNameLst>
                                          <p:attrName>ppt_x</p:attrName>
                                        </p:attrNameLst>
                                      </p:cBhvr>
                                      <p:tavLst>
                                        <p:tav tm="0">
                                          <p:val>
                                            <p:strVal val="#ppt_x"/>
                                          </p:val>
                                        </p:tav>
                                        <p:tav tm="100000">
                                          <p:val>
                                            <p:strVal val="#ppt_x"/>
                                          </p:val>
                                        </p:tav>
                                      </p:tavLst>
                                    </p:anim>
                                    <p:anim calcmode="lin" valueType="num">
                                      <p:cBhvr>
                                        <p:cTn id="85" dur="1000" fill="hold"/>
                                        <p:tgtEl>
                                          <p:spTgt spid="5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0"/>
                                        <p:tgtEl>
                                          <p:spTgt spid="27"/>
                                        </p:tgtEl>
                                      </p:cBhvr>
                                    </p:animEffect>
                                    <p:anim calcmode="lin" valueType="num">
                                      <p:cBhvr>
                                        <p:cTn id="96" dur="1000" fill="hold"/>
                                        <p:tgtEl>
                                          <p:spTgt spid="27"/>
                                        </p:tgtEl>
                                        <p:attrNameLst>
                                          <p:attrName>ppt_x</p:attrName>
                                        </p:attrNameLst>
                                      </p:cBhvr>
                                      <p:tavLst>
                                        <p:tav tm="0">
                                          <p:val>
                                            <p:strVal val="#ppt_x"/>
                                          </p:val>
                                        </p:tav>
                                        <p:tav tm="100000">
                                          <p:val>
                                            <p:strVal val="#ppt_x"/>
                                          </p:val>
                                        </p:tav>
                                      </p:tavLst>
                                    </p:anim>
                                    <p:anim calcmode="lin" valueType="num">
                                      <p:cBhvr>
                                        <p:cTn id="97" dur="1000" fill="hold"/>
                                        <p:tgtEl>
                                          <p:spTgt spid="2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anim calcmode="lin" valueType="num">
                                      <p:cBhvr>
                                        <p:cTn id="101" dur="1000" fill="hold"/>
                                        <p:tgtEl>
                                          <p:spTgt spid="50"/>
                                        </p:tgtEl>
                                        <p:attrNameLst>
                                          <p:attrName>ppt_x</p:attrName>
                                        </p:attrNameLst>
                                      </p:cBhvr>
                                      <p:tavLst>
                                        <p:tav tm="0">
                                          <p:val>
                                            <p:strVal val="#ppt_x"/>
                                          </p:val>
                                        </p:tav>
                                        <p:tav tm="100000">
                                          <p:val>
                                            <p:strVal val="#ppt_x"/>
                                          </p:val>
                                        </p:tav>
                                      </p:tavLst>
                                    </p:anim>
                                    <p:anim calcmode="lin" valueType="num">
                                      <p:cBhvr>
                                        <p:cTn id="102" dur="1000" fill="hold"/>
                                        <p:tgtEl>
                                          <p:spTgt spid="5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1000"/>
                                        <p:tgtEl>
                                          <p:spTgt spid="58"/>
                                        </p:tgtEl>
                                      </p:cBhvr>
                                    </p:animEffect>
                                    <p:anim calcmode="lin" valueType="num">
                                      <p:cBhvr>
                                        <p:cTn id="106" dur="1000" fill="hold"/>
                                        <p:tgtEl>
                                          <p:spTgt spid="58"/>
                                        </p:tgtEl>
                                        <p:attrNameLst>
                                          <p:attrName>ppt_x</p:attrName>
                                        </p:attrNameLst>
                                      </p:cBhvr>
                                      <p:tavLst>
                                        <p:tav tm="0">
                                          <p:val>
                                            <p:strVal val="#ppt_x"/>
                                          </p:val>
                                        </p:tav>
                                        <p:tav tm="100000">
                                          <p:val>
                                            <p:strVal val="#ppt_x"/>
                                          </p:val>
                                        </p:tav>
                                      </p:tavLst>
                                    </p:anim>
                                    <p:anim calcmode="lin" valueType="num">
                                      <p:cBhvr>
                                        <p:cTn id="107" dur="1000" fill="hold"/>
                                        <p:tgtEl>
                                          <p:spTgt spid="5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1000"/>
                                        <p:tgtEl>
                                          <p:spTgt spid="23"/>
                                        </p:tgtEl>
                                      </p:cBhvr>
                                    </p:animEffect>
                                    <p:anim calcmode="lin" valueType="num">
                                      <p:cBhvr>
                                        <p:cTn id="111" dur="1000" fill="hold"/>
                                        <p:tgtEl>
                                          <p:spTgt spid="23"/>
                                        </p:tgtEl>
                                        <p:attrNameLst>
                                          <p:attrName>ppt_x</p:attrName>
                                        </p:attrNameLst>
                                      </p:cBhvr>
                                      <p:tavLst>
                                        <p:tav tm="0">
                                          <p:val>
                                            <p:strVal val="#ppt_x"/>
                                          </p:val>
                                        </p:tav>
                                        <p:tav tm="100000">
                                          <p:val>
                                            <p:strVal val="#ppt_x"/>
                                          </p:val>
                                        </p:tav>
                                      </p:tavLst>
                                    </p:anim>
                                    <p:anim calcmode="lin" valueType="num">
                                      <p:cBhvr>
                                        <p:cTn id="11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22862" cy="2043636"/>
          </a:xfrm>
        </p:spPr>
        <p:txBody>
          <a:bodyPr/>
          <a:lstStyle/>
          <a:p>
            <a:r>
              <a:rPr lang="en-US" sz="3600" dirty="0" smtClean="0"/>
              <a:t>What</a:t>
            </a:r>
          </a:p>
          <a:p>
            <a:pPr lvl="1"/>
            <a:r>
              <a:rPr lang="en-US" sz="2000" dirty="0" smtClean="0"/>
              <a:t>Provision new site collections from add-in side</a:t>
            </a:r>
          </a:p>
          <a:p>
            <a:r>
              <a:rPr lang="en-US" sz="3600" dirty="0" smtClean="0"/>
              <a:t>Why</a:t>
            </a:r>
          </a:p>
          <a:p>
            <a:pPr lvl="1"/>
            <a:r>
              <a:rPr lang="en-US" sz="2000" dirty="0" smtClean="0"/>
              <a:t>Can be used to override out–of–the–box self-service site collection creation form</a:t>
            </a:r>
          </a:p>
          <a:p>
            <a:pPr lvl="1"/>
            <a:r>
              <a:rPr lang="en-US" sz="2000" dirty="0" smtClean="0"/>
              <a:t>Can be used to integrate additional functionalities as part of the provisioning</a:t>
            </a:r>
          </a:p>
          <a:p>
            <a:r>
              <a:rPr lang="en-US" sz="3600" dirty="0" smtClean="0"/>
              <a:t>How</a:t>
            </a:r>
          </a:p>
          <a:p>
            <a:pPr lvl="1"/>
            <a:r>
              <a:rPr lang="en-US" sz="2000" dirty="0" smtClean="0"/>
              <a:t>Office365 has separate downloadable that includes the needed CSOM elements to provision sites</a:t>
            </a:r>
          </a:p>
          <a:p>
            <a:pPr lvl="1"/>
            <a:r>
              <a:rPr lang="en-US" sz="2000" dirty="0" smtClean="0"/>
              <a:t>After 2014 April CU, natively supported for on-</a:t>
            </a:r>
            <a:r>
              <a:rPr lang="en-US" sz="2000" dirty="0" err="1" smtClean="0"/>
              <a:t>prem</a:t>
            </a:r>
            <a:r>
              <a:rPr lang="en-US" sz="2000" dirty="0" smtClean="0"/>
              <a:t> as well.</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Site Collection Creation from add-ins</a:t>
            </a:r>
            <a:endParaRPr lang="en-US" dirty="0"/>
          </a:p>
        </p:txBody>
      </p:sp>
    </p:spTree>
    <p:extLst>
      <p:ext uri="{BB962C8B-B14F-4D97-AF65-F5344CB8AC3E}">
        <p14:creationId xmlns:p14="http://schemas.microsoft.com/office/powerpoint/2010/main" val="13957067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provisioning model</a:t>
            </a:r>
            <a:endParaRPr lang="en-US" dirty="0"/>
          </a:p>
        </p:txBody>
      </p:sp>
      <p:pic>
        <p:nvPicPr>
          <p:cNvPr id="5" name="Picture 4"/>
          <p:cNvPicPr>
            <a:picLocks noChangeAspect="1"/>
          </p:cNvPicPr>
          <p:nvPr/>
        </p:nvPicPr>
        <p:blipFill rotWithShape="1">
          <a:blip r:embed="rId3"/>
          <a:srcRect r="16754" b="19034"/>
          <a:stretch/>
        </p:blipFill>
        <p:spPr>
          <a:xfrm>
            <a:off x="3904524" y="1475403"/>
            <a:ext cx="2948787" cy="1138204"/>
          </a:xfrm>
          <a:prstGeom prst="rect">
            <a:avLst/>
          </a:prstGeom>
          <a:ln>
            <a:solidFill>
              <a:schemeClr val="bg1">
                <a:lumMod val="75000"/>
              </a:schemeClr>
            </a:solidFill>
          </a:ln>
        </p:spPr>
      </p:pic>
      <p:graphicFrame>
        <p:nvGraphicFramePr>
          <p:cNvPr id="8" name="Table"/>
          <p:cNvGraphicFramePr>
            <a:graphicFrameLocks noGrp="1"/>
          </p:cNvGraphicFramePr>
          <p:nvPr>
            <p:extLst/>
          </p:nvPr>
        </p:nvGraphicFramePr>
        <p:xfrm>
          <a:off x="8609847" y="1695442"/>
          <a:ext cx="2035672" cy="1200144"/>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41452310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236228520"/>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5007096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313518824"/>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181631347"/>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333842159"/>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1857450833"/>
                  </a:ext>
                </a:extLst>
              </a:tr>
              <a:tr h="150018">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tc>
                  <a:txBody>
                    <a:bodyPr/>
                    <a:lstStyle/>
                    <a:p>
                      <a:endParaRPr lang="en-US" sz="800" dirty="0">
                        <a:solidFill>
                          <a:srgbClr val="000000"/>
                        </a:solidFill>
                      </a:endParaRPr>
                    </a:p>
                  </a:txBody>
                  <a:tcPr marL="43571" marR="43571" marT="0" marB="21785"/>
                </a:tc>
                <a:extLst>
                  <a:ext uri="{0D108BD9-81ED-4DB2-BD59-A6C34878D82A}">
                    <a16:rowId xmlns:a16="http://schemas.microsoft.com/office/drawing/2014/main" val="2226281464"/>
                  </a:ext>
                </a:extLst>
              </a:tr>
            </a:tbl>
          </a:graphicData>
        </a:graphic>
      </p:graphicFrame>
      <p:pic>
        <p:nvPicPr>
          <p:cNvPr id="9" name="Picture 8"/>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043946" y="2166088"/>
            <a:ext cx="1294838" cy="1226401"/>
          </a:xfrm>
          <a:prstGeom prst="rect">
            <a:avLst/>
          </a:prstGeom>
          <a:effectLst>
            <a:outerShdw blurRad="50800" dist="38100" dir="2700000" algn="tl" rotWithShape="0">
              <a:prstClr val="black">
                <a:alpha val="40000"/>
              </a:prstClr>
            </a:outerShdw>
          </a:effectLst>
        </p:spPr>
      </p:pic>
      <p:grpSp>
        <p:nvGrpSpPr>
          <p:cNvPr id="18" name="Group 17"/>
          <p:cNvGrpSpPr/>
          <p:nvPr/>
        </p:nvGrpSpPr>
        <p:grpSpPr>
          <a:xfrm>
            <a:off x="7765569" y="4329189"/>
            <a:ext cx="4272077" cy="1937389"/>
            <a:chOff x="8852204" y="1128641"/>
            <a:chExt cx="5868483" cy="2461618"/>
          </a:xfrm>
        </p:grpSpPr>
        <p:pic>
          <p:nvPicPr>
            <p:cNvPr id="27" name="Picture 26"/>
            <p:cNvPicPr>
              <a:picLocks noChangeAspect="1"/>
            </p:cNvPicPr>
            <p:nvPr/>
          </p:nvPicPr>
          <p:blipFill>
            <a:blip r:embed="rId6"/>
            <a:stretch>
              <a:fillRect/>
            </a:stretch>
          </p:blipFill>
          <p:spPr>
            <a:xfrm>
              <a:off x="8852204" y="1128641"/>
              <a:ext cx="3139633" cy="1644863"/>
            </a:xfrm>
            <a:prstGeom prst="rect">
              <a:avLst/>
            </a:prstGeom>
            <a:ln>
              <a:solidFill>
                <a:schemeClr val="bg1">
                  <a:lumMod val="65000"/>
                </a:schemeClr>
              </a:solidFill>
            </a:ln>
          </p:spPr>
        </p:pic>
        <p:sp>
          <p:nvSpPr>
            <p:cNvPr id="29" name="TextBox 34"/>
            <p:cNvSpPr txBox="1">
              <a:spLocks noChangeArrowheads="1"/>
            </p:cNvSpPr>
            <p:nvPr/>
          </p:nvSpPr>
          <p:spPr bwMode="auto">
            <a:xfrm>
              <a:off x="9876945" y="2847445"/>
              <a:ext cx="4843742" cy="742814"/>
            </a:xfrm>
            <a:prstGeom prst="rect">
              <a:avLst/>
            </a:prstGeom>
            <a:noFill/>
            <a:ln w="9525">
              <a:noFill/>
              <a:miter lim="800000"/>
              <a:headEnd/>
              <a:tailEnd/>
            </a:ln>
          </p:spPr>
          <p:txBody>
            <a:bodyPr wrap="square">
              <a:spAutoFit/>
            </a:bodyPr>
            <a:lstStyle/>
            <a:p>
              <a:r>
                <a:rPr lang="en-US" sz="1600" dirty="0">
                  <a:latin typeface="+mj-lt"/>
                </a:rPr>
                <a:t>https://contoso.sharepoint.com</a:t>
              </a:r>
              <a:br>
                <a:rPr lang="en-US" sz="1600" dirty="0">
                  <a:latin typeface="+mj-lt"/>
                </a:rPr>
              </a:br>
              <a:r>
                <a:rPr lang="en-US" sz="1600" dirty="0">
                  <a:latin typeface="+mj-lt"/>
                </a:rPr>
                <a:t>/sites/site</a:t>
              </a:r>
              <a:endParaRPr lang="en-US" sz="1050" dirty="0">
                <a:latin typeface="+mj-lt"/>
              </a:endParaRPr>
            </a:p>
          </p:txBody>
        </p:sp>
      </p:grpSp>
      <p:cxnSp>
        <p:nvCxnSpPr>
          <p:cNvPr id="31" name="Straight Arrow Connector 30"/>
          <p:cNvCxnSpPr/>
          <p:nvPr/>
        </p:nvCxnSpPr>
        <p:spPr>
          <a:xfrm flipV="1">
            <a:off x="2999068" y="2343317"/>
            <a:ext cx="1745578" cy="380991"/>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a:xfrm flipH="1" flipV="1">
            <a:off x="2516207" y="3529061"/>
            <a:ext cx="1870390" cy="11913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2" name="Picture 31"/>
          <p:cNvPicPr>
            <a:picLocks noChangeAspect="1"/>
          </p:cNvPicPr>
          <p:nvPr/>
        </p:nvPicPr>
        <p:blipFill>
          <a:blip r:embed="rId7"/>
          <a:stretch>
            <a:fillRect/>
          </a:stretch>
        </p:blipFill>
        <p:spPr>
          <a:xfrm>
            <a:off x="2965116" y="3903282"/>
            <a:ext cx="596240" cy="380513"/>
          </a:xfrm>
          <a:prstGeom prst="rect">
            <a:avLst/>
          </a:prstGeom>
        </p:spPr>
      </p:pic>
      <p:cxnSp>
        <p:nvCxnSpPr>
          <p:cNvPr id="41" name="Straight Arrow Connector 40"/>
          <p:cNvCxnSpPr/>
          <p:nvPr/>
        </p:nvCxnSpPr>
        <p:spPr>
          <a:xfrm>
            <a:off x="7255555" y="2520800"/>
            <a:ext cx="1255995" cy="1301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6068475" y="5049419"/>
            <a:ext cx="1593053" cy="133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flipV="1">
            <a:off x="5759209" y="3028507"/>
            <a:ext cx="2829236" cy="1628507"/>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3" name="Group 32"/>
          <p:cNvGrpSpPr/>
          <p:nvPr/>
        </p:nvGrpSpPr>
        <p:grpSpPr>
          <a:xfrm>
            <a:off x="6974323" y="3449019"/>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4</a:t>
              </a:r>
            </a:p>
          </p:txBody>
        </p:sp>
      </p:grpSp>
      <p:grpSp>
        <p:nvGrpSpPr>
          <p:cNvPr id="48" name="Group 47"/>
          <p:cNvGrpSpPr/>
          <p:nvPr/>
        </p:nvGrpSpPr>
        <p:grpSpPr>
          <a:xfrm>
            <a:off x="6534033" y="4771553"/>
            <a:ext cx="514267" cy="514267"/>
            <a:chOff x="492" y="17985"/>
            <a:chExt cx="524853" cy="524853"/>
          </a:xfrm>
        </p:grpSpPr>
        <p:sp>
          <p:nvSpPr>
            <p:cNvPr id="49" name="Oval 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5</a:t>
              </a:r>
            </a:p>
          </p:txBody>
        </p:sp>
      </p:grpSp>
      <p:grpSp>
        <p:nvGrpSpPr>
          <p:cNvPr id="51" name="Group 50"/>
          <p:cNvGrpSpPr/>
          <p:nvPr/>
        </p:nvGrpSpPr>
        <p:grpSpPr>
          <a:xfrm>
            <a:off x="7461013" y="2067811"/>
            <a:ext cx="514267" cy="514267"/>
            <a:chOff x="492" y="17985"/>
            <a:chExt cx="524853" cy="524853"/>
          </a:xfrm>
        </p:grpSpPr>
        <p:sp>
          <p:nvSpPr>
            <p:cNvPr id="52" name="Oval 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4" name="Group 53"/>
          <p:cNvGrpSpPr/>
          <p:nvPr/>
        </p:nvGrpSpPr>
        <p:grpSpPr>
          <a:xfrm>
            <a:off x="3497705" y="2428338"/>
            <a:ext cx="514267" cy="514267"/>
            <a:chOff x="492" y="17985"/>
            <a:chExt cx="524853" cy="524853"/>
          </a:xfrm>
        </p:grpSpPr>
        <p:sp>
          <p:nvSpPr>
            <p:cNvPr id="55" name="Oval 5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grpSp>
        <p:nvGrpSpPr>
          <p:cNvPr id="57" name="Group 56"/>
          <p:cNvGrpSpPr/>
          <p:nvPr/>
        </p:nvGrpSpPr>
        <p:grpSpPr>
          <a:xfrm>
            <a:off x="3469339" y="4285006"/>
            <a:ext cx="514267" cy="514267"/>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6</a:t>
              </a:r>
            </a:p>
          </p:txBody>
        </p:sp>
      </p:grpSp>
      <p:grpSp>
        <p:nvGrpSpPr>
          <p:cNvPr id="60" name="Group 59"/>
          <p:cNvGrpSpPr/>
          <p:nvPr/>
        </p:nvGrpSpPr>
        <p:grpSpPr>
          <a:xfrm>
            <a:off x="11033630" y="2465400"/>
            <a:ext cx="514267" cy="514267"/>
            <a:chOff x="492" y="17985"/>
            <a:chExt cx="524853" cy="524853"/>
          </a:xfrm>
        </p:grpSpPr>
        <p:sp>
          <p:nvSpPr>
            <p:cNvPr id="61" name="Oval 6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sp>
        <p:nvSpPr>
          <p:cNvPr id="63" name="Arc 62"/>
          <p:cNvSpPr/>
          <p:nvPr/>
        </p:nvSpPr>
        <p:spPr>
          <a:xfrm rot="7278327">
            <a:off x="5073670" y="2868776"/>
            <a:ext cx="456136" cy="507210"/>
          </a:xfrm>
          <a:prstGeom prst="arc">
            <a:avLst>
              <a:gd name="adj1" fmla="val 2097834"/>
              <a:gd name="adj2" fmla="val 366333"/>
            </a:avLst>
          </a:prstGeom>
          <a:ln w="38100">
            <a:solidFill>
              <a:schemeClr val="tx1">
                <a:lumMod val="50000"/>
                <a:lumOff val="5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3">
              <a:latin typeface="Segoe UI Light" panose="020B0502040204020203" pitchFamily="34" charset="0"/>
              <a:cs typeface="Segoe UI Light" panose="020B0502040204020203" pitchFamily="34" charset="0"/>
            </a:endParaRPr>
          </a:p>
        </p:txBody>
      </p:sp>
      <p:grpSp>
        <p:nvGrpSpPr>
          <p:cNvPr id="64" name="Group 63"/>
          <p:cNvGrpSpPr>
            <a:grpSpLocks noChangeAspect="1"/>
          </p:cNvGrpSpPr>
          <p:nvPr/>
        </p:nvGrpSpPr>
        <p:grpSpPr>
          <a:xfrm>
            <a:off x="5245319" y="2015845"/>
            <a:ext cx="2058416" cy="1348732"/>
            <a:chOff x="4395610" y="3071229"/>
            <a:chExt cx="1995195" cy="1307309"/>
          </a:xfrm>
        </p:grpSpPr>
        <p:sp>
          <p:nvSpPr>
            <p:cNvPr id="65" name="Rectangle 64"/>
            <p:cNvSpPr/>
            <p:nvPr/>
          </p:nvSpPr>
          <p:spPr bwMode="auto">
            <a:xfrm>
              <a:off x="4395610" y="3071229"/>
              <a:ext cx="1784947" cy="1118626"/>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66" name="Picture 65"/>
            <p:cNvPicPr>
              <a:picLocks noChangeAspect="1"/>
            </p:cNvPicPr>
            <p:nvPr/>
          </p:nvPicPr>
          <p:blipFill>
            <a:blip r:embed="rId8"/>
            <a:stretch>
              <a:fillRect/>
            </a:stretch>
          </p:blipFill>
          <p:spPr>
            <a:xfrm>
              <a:off x="5246592" y="3476941"/>
              <a:ext cx="529349" cy="417312"/>
            </a:xfrm>
            <a:prstGeom prst="rect">
              <a:avLst/>
            </a:prstGeom>
          </p:spPr>
        </p:pic>
        <p:pic>
          <p:nvPicPr>
            <p:cNvPr id="67" name="Picture 66"/>
            <p:cNvPicPr>
              <a:picLocks noChangeAspect="1"/>
            </p:cNvPicPr>
            <p:nvPr/>
          </p:nvPicPr>
          <p:blipFill>
            <a:blip r:embed="rId8"/>
            <a:stretch>
              <a:fillRect/>
            </a:stretch>
          </p:blipFill>
          <p:spPr>
            <a:xfrm>
              <a:off x="5581574" y="3585493"/>
              <a:ext cx="556200" cy="438480"/>
            </a:xfrm>
            <a:prstGeom prst="rect">
              <a:avLst/>
            </a:prstGeom>
          </p:spPr>
        </p:pic>
        <p:pic>
          <p:nvPicPr>
            <p:cNvPr id="68" name="Picture 67"/>
            <p:cNvPicPr>
              <a:picLocks noChangeAspect="1"/>
            </p:cNvPicPr>
            <p:nvPr/>
          </p:nvPicPr>
          <p:blipFill>
            <a:blip r:embed="rId9"/>
            <a:stretch>
              <a:fillRect/>
            </a:stretch>
          </p:blipFill>
          <p:spPr>
            <a:xfrm>
              <a:off x="5970309" y="3700199"/>
              <a:ext cx="420496" cy="432326"/>
            </a:xfrm>
            <a:prstGeom prst="rect">
              <a:avLst/>
            </a:prstGeom>
          </p:spPr>
        </p:pic>
        <p:pic>
          <p:nvPicPr>
            <p:cNvPr id="69" name="Picture 68"/>
            <p:cNvPicPr>
              <a:picLocks noChangeAspect="1"/>
            </p:cNvPicPr>
            <p:nvPr/>
          </p:nvPicPr>
          <p:blipFill>
            <a:blip r:embed="rId10"/>
            <a:stretch>
              <a:fillRect/>
            </a:stretch>
          </p:blipFill>
          <p:spPr>
            <a:xfrm>
              <a:off x="4893565" y="3772769"/>
              <a:ext cx="688009" cy="605769"/>
            </a:xfrm>
            <a:prstGeom prst="rect">
              <a:avLst/>
            </a:prstGeom>
          </p:spPr>
        </p:pic>
      </p:grpSp>
      <p:grpSp>
        <p:nvGrpSpPr>
          <p:cNvPr id="10" name="Group 9"/>
          <p:cNvGrpSpPr/>
          <p:nvPr/>
        </p:nvGrpSpPr>
        <p:grpSpPr>
          <a:xfrm>
            <a:off x="854630" y="2074226"/>
            <a:ext cx="2161138" cy="2191377"/>
            <a:chOff x="541536" y="1515680"/>
            <a:chExt cx="2161701" cy="2191948"/>
          </a:xfrm>
        </p:grpSpPr>
        <p:pic>
          <p:nvPicPr>
            <p:cNvPr id="83" name="Picture 82"/>
            <p:cNvPicPr>
              <a:picLocks noChangeAspect="1"/>
            </p:cNvPicPr>
            <p:nvPr/>
          </p:nvPicPr>
          <p:blipFill>
            <a:blip r:embed="rId11"/>
            <a:stretch>
              <a:fillRect/>
            </a:stretch>
          </p:blipFill>
          <p:spPr>
            <a:xfrm>
              <a:off x="1624634" y="1515680"/>
              <a:ext cx="1078603" cy="1038236"/>
            </a:xfrm>
            <a:prstGeom prst="rect">
              <a:avLst/>
            </a:prstGeom>
          </p:spPr>
        </p:pic>
        <p:grpSp>
          <p:nvGrpSpPr>
            <p:cNvPr id="70" name="Group 69"/>
            <p:cNvGrpSpPr>
              <a:grpSpLocks noChangeAspect="1"/>
            </p:cNvGrpSpPr>
            <p:nvPr/>
          </p:nvGrpSpPr>
          <p:grpSpPr>
            <a:xfrm>
              <a:off x="541536" y="2036732"/>
              <a:ext cx="1653921" cy="1670896"/>
              <a:chOff x="4383758" y="2250738"/>
              <a:chExt cx="2516893" cy="2542727"/>
            </a:xfrm>
          </p:grpSpPr>
          <p:sp>
            <p:nvSpPr>
              <p:cNvPr id="71" name="Rectangle 70"/>
              <p:cNvSpPr/>
              <p:nvPr/>
            </p:nvSpPr>
            <p:spPr bwMode="auto">
              <a:xfrm>
                <a:off x="4537410" y="2250738"/>
                <a:ext cx="2017543" cy="2261107"/>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400" dirty="0">
                    <a:solidFill>
                      <a:schemeClr val="tx1">
                        <a:lumMod val="65000"/>
                        <a:lumOff val="35000"/>
                      </a:schemeClr>
                    </a:solidFill>
                    <a:ea typeface="Segoe UI" pitchFamily="34" charset="0"/>
                    <a:cs typeface="Segoe UI" pitchFamily="34" charset="0"/>
                  </a:rPr>
                  <a:t>SharePoint Service</a:t>
                </a:r>
              </a:p>
            </p:txBody>
          </p:sp>
          <p:grpSp>
            <p:nvGrpSpPr>
              <p:cNvPr id="72" name="Group 71"/>
              <p:cNvGrpSpPr/>
              <p:nvPr/>
            </p:nvGrpSpPr>
            <p:grpSpPr>
              <a:xfrm>
                <a:off x="5421611" y="2886866"/>
                <a:ext cx="1479040" cy="1043909"/>
                <a:chOff x="4557447" y="1721445"/>
                <a:chExt cx="1479040" cy="1043909"/>
              </a:xfrm>
            </p:grpSpPr>
            <p:pic>
              <p:nvPicPr>
                <p:cNvPr id="80" name="Picture 79"/>
                <p:cNvPicPr>
                  <a:picLocks noChangeAspect="1"/>
                </p:cNvPicPr>
                <p:nvPr/>
              </p:nvPicPr>
              <p:blipFill>
                <a:blip r:embed="rId12"/>
                <a:stretch>
                  <a:fillRect/>
                </a:stretch>
              </p:blipFill>
              <p:spPr>
                <a:xfrm>
                  <a:off x="4557447" y="1902539"/>
                  <a:ext cx="477423" cy="839046"/>
                </a:xfrm>
                <a:prstGeom prst="rect">
                  <a:avLst/>
                </a:prstGeom>
              </p:spPr>
            </p:pic>
            <p:pic>
              <p:nvPicPr>
                <p:cNvPr id="81" name="Picture 80"/>
                <p:cNvPicPr>
                  <a:picLocks noChangeAspect="1"/>
                </p:cNvPicPr>
                <p:nvPr/>
              </p:nvPicPr>
              <p:blipFill>
                <a:blip r:embed="rId12"/>
                <a:stretch>
                  <a:fillRect/>
                </a:stretch>
              </p:blipFill>
              <p:spPr>
                <a:xfrm>
                  <a:off x="4869643" y="1721445"/>
                  <a:ext cx="477423" cy="839046"/>
                </a:xfrm>
                <a:prstGeom prst="rect">
                  <a:avLst/>
                </a:prstGeom>
              </p:spPr>
            </p:pic>
            <p:pic>
              <p:nvPicPr>
                <p:cNvPr id="82" name="Picture 81"/>
                <p:cNvPicPr>
                  <a:picLocks noChangeAspect="1"/>
                </p:cNvPicPr>
                <p:nvPr/>
              </p:nvPicPr>
              <p:blipFill>
                <a:blip r:embed="rId13"/>
                <a:stretch>
                  <a:fillRect/>
                </a:stretch>
              </p:blipFill>
              <p:spPr>
                <a:xfrm>
                  <a:off x="5153580" y="1902539"/>
                  <a:ext cx="882907" cy="862815"/>
                </a:xfrm>
                <a:prstGeom prst="rect">
                  <a:avLst/>
                </a:prstGeom>
              </p:spPr>
            </p:pic>
          </p:grpSp>
          <p:grpSp>
            <p:nvGrpSpPr>
              <p:cNvPr id="73" name="Group 72"/>
              <p:cNvGrpSpPr/>
              <p:nvPr/>
            </p:nvGrpSpPr>
            <p:grpSpPr>
              <a:xfrm>
                <a:off x="4880542" y="3820782"/>
                <a:ext cx="944427" cy="972683"/>
                <a:chOff x="3981885" y="2834055"/>
                <a:chExt cx="944427" cy="972683"/>
              </a:xfrm>
            </p:grpSpPr>
            <p:pic>
              <p:nvPicPr>
                <p:cNvPr id="77" name="Picture 76"/>
                <p:cNvPicPr>
                  <a:picLocks noChangeAspect="1"/>
                </p:cNvPicPr>
                <p:nvPr/>
              </p:nvPicPr>
              <p:blipFill>
                <a:blip r:embed="rId12"/>
                <a:stretch>
                  <a:fillRect/>
                </a:stretch>
              </p:blipFill>
              <p:spPr>
                <a:xfrm>
                  <a:off x="3981885" y="2967692"/>
                  <a:ext cx="477423" cy="839046"/>
                </a:xfrm>
                <a:prstGeom prst="rect">
                  <a:avLst/>
                </a:prstGeom>
              </p:spPr>
            </p:pic>
            <p:pic>
              <p:nvPicPr>
                <p:cNvPr id="78" name="Picture 77"/>
                <p:cNvPicPr>
                  <a:picLocks noChangeAspect="1"/>
                </p:cNvPicPr>
                <p:nvPr/>
              </p:nvPicPr>
              <p:blipFill>
                <a:blip r:embed="rId12"/>
                <a:stretch>
                  <a:fillRect/>
                </a:stretch>
              </p:blipFill>
              <p:spPr>
                <a:xfrm>
                  <a:off x="4269036" y="2834055"/>
                  <a:ext cx="477423" cy="839046"/>
                </a:xfrm>
                <a:prstGeom prst="rect">
                  <a:avLst/>
                </a:prstGeom>
              </p:spPr>
            </p:pic>
            <p:pic>
              <p:nvPicPr>
                <p:cNvPr id="79" name="Picture 78"/>
                <p:cNvPicPr>
                  <a:picLocks noChangeAspect="1"/>
                </p:cNvPicPr>
                <p:nvPr/>
              </p:nvPicPr>
              <p:blipFill>
                <a:blip r:embed="rId14"/>
                <a:stretch>
                  <a:fillRect/>
                </a:stretch>
              </p:blipFill>
              <p:spPr>
                <a:xfrm>
                  <a:off x="4480085" y="3260431"/>
                  <a:ext cx="446227" cy="456212"/>
                </a:xfrm>
                <a:prstGeom prst="rect">
                  <a:avLst/>
                </a:prstGeom>
              </p:spPr>
            </p:pic>
          </p:grpSp>
          <p:grpSp>
            <p:nvGrpSpPr>
              <p:cNvPr id="74" name="Group 73"/>
              <p:cNvGrpSpPr/>
              <p:nvPr/>
            </p:nvGrpSpPr>
            <p:grpSpPr>
              <a:xfrm>
                <a:off x="4383758" y="2988031"/>
                <a:ext cx="968998" cy="971748"/>
                <a:chOff x="3601101" y="2714202"/>
                <a:chExt cx="968998" cy="971748"/>
              </a:xfrm>
            </p:grpSpPr>
            <p:pic>
              <p:nvPicPr>
                <p:cNvPr id="75" name="Picture 74"/>
                <p:cNvPicPr>
                  <a:picLocks noChangeAspect="1"/>
                </p:cNvPicPr>
                <p:nvPr/>
              </p:nvPicPr>
              <p:blipFill>
                <a:blip r:embed="rId12"/>
                <a:stretch>
                  <a:fillRect/>
                </a:stretch>
              </p:blipFill>
              <p:spPr>
                <a:xfrm>
                  <a:off x="3601101" y="2846904"/>
                  <a:ext cx="477423" cy="839046"/>
                </a:xfrm>
                <a:prstGeom prst="rect">
                  <a:avLst/>
                </a:prstGeom>
              </p:spPr>
            </p:pic>
            <p:pic>
              <p:nvPicPr>
                <p:cNvPr id="76" name="Picture 75"/>
                <p:cNvPicPr>
                  <a:picLocks noChangeAspect="1"/>
                </p:cNvPicPr>
                <p:nvPr/>
              </p:nvPicPr>
              <p:blipFill>
                <a:blip r:embed="rId15"/>
                <a:stretch>
                  <a:fillRect/>
                </a:stretch>
              </p:blipFill>
              <p:spPr>
                <a:xfrm>
                  <a:off x="3875612" y="2714202"/>
                  <a:ext cx="694487" cy="898458"/>
                </a:xfrm>
                <a:prstGeom prst="rect">
                  <a:avLst/>
                </a:prstGeom>
              </p:spPr>
            </p:pic>
          </p:grpSp>
        </p:grpSp>
      </p:grpSp>
      <p:pic>
        <p:nvPicPr>
          <p:cNvPr id="84" name="Picture 83"/>
          <p:cNvPicPr>
            <a:picLocks noChangeAspect="1"/>
          </p:cNvPicPr>
          <p:nvPr/>
        </p:nvPicPr>
        <p:blipFill>
          <a:blip r:embed="rId16"/>
          <a:stretch>
            <a:fillRect/>
          </a:stretch>
        </p:blipFill>
        <p:spPr>
          <a:xfrm>
            <a:off x="9712450" y="3781838"/>
            <a:ext cx="968912" cy="1036511"/>
          </a:xfrm>
          <a:prstGeom prst="rect">
            <a:avLst/>
          </a:prstGeom>
        </p:spPr>
      </p:pic>
      <p:pic>
        <p:nvPicPr>
          <p:cNvPr id="85" name="Picture 84"/>
          <p:cNvPicPr>
            <a:picLocks noChangeAspect="1"/>
          </p:cNvPicPr>
          <p:nvPr/>
        </p:nvPicPr>
        <p:blipFill>
          <a:blip r:embed="rId17"/>
          <a:stretch>
            <a:fillRect/>
          </a:stretch>
        </p:blipFill>
        <p:spPr>
          <a:xfrm>
            <a:off x="7502021" y="5328617"/>
            <a:ext cx="946515" cy="796792"/>
          </a:xfrm>
          <a:prstGeom prst="rect">
            <a:avLst/>
          </a:prstGeom>
        </p:spPr>
      </p:pic>
      <p:grpSp>
        <p:nvGrpSpPr>
          <p:cNvPr id="86" name="Group 85"/>
          <p:cNvGrpSpPr/>
          <p:nvPr/>
        </p:nvGrpSpPr>
        <p:grpSpPr>
          <a:xfrm>
            <a:off x="4347923" y="4720389"/>
            <a:ext cx="1551508" cy="1117041"/>
            <a:chOff x="7303388" y="5401003"/>
            <a:chExt cx="1551508" cy="1117041"/>
          </a:xfrm>
        </p:grpSpPr>
        <p:sp>
          <p:nvSpPr>
            <p:cNvPr id="87" name="Arc 86"/>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88" name="Group 87"/>
            <p:cNvGrpSpPr/>
            <p:nvPr/>
          </p:nvGrpSpPr>
          <p:grpSpPr>
            <a:xfrm>
              <a:off x="7524159" y="5401003"/>
              <a:ext cx="1330737" cy="1117041"/>
              <a:chOff x="5602373" y="5181081"/>
              <a:chExt cx="1330737" cy="1117041"/>
            </a:xfrm>
          </p:grpSpPr>
          <p:sp>
            <p:nvSpPr>
              <p:cNvPr id="89" name="Rectangle 8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90" name="Picture 89"/>
              <p:cNvPicPr>
                <a:picLocks noChangeAspect="1"/>
              </p:cNvPicPr>
              <p:nvPr/>
            </p:nvPicPr>
            <p:blipFill>
              <a:blip r:embed="rId18"/>
              <a:stretch>
                <a:fillRect/>
              </a:stretch>
            </p:blipFill>
            <p:spPr>
              <a:xfrm>
                <a:off x="6173273" y="5504682"/>
                <a:ext cx="730013" cy="793440"/>
              </a:xfrm>
              <a:prstGeom prst="rect">
                <a:avLst/>
              </a:prstGeom>
            </p:spPr>
          </p:pic>
        </p:grpSp>
      </p:grpSp>
    </p:spTree>
    <p:extLst>
      <p:ext uri="{BB962C8B-B14F-4D97-AF65-F5344CB8AC3E}">
        <p14:creationId xmlns:p14="http://schemas.microsoft.com/office/powerpoint/2010/main" val="25564669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1000"/>
                                        <p:tgtEl>
                                          <p:spTgt spid="51"/>
                                        </p:tgtEl>
                                      </p:cBhvr>
                                    </p:animEffect>
                                    <p:anim calcmode="lin" valueType="num">
                                      <p:cBhvr>
                                        <p:cTn id="40" dur="1000" fill="hold"/>
                                        <p:tgtEl>
                                          <p:spTgt spid="51"/>
                                        </p:tgtEl>
                                        <p:attrNameLst>
                                          <p:attrName>ppt_x</p:attrName>
                                        </p:attrNameLst>
                                      </p:cBhvr>
                                      <p:tavLst>
                                        <p:tav tm="0">
                                          <p:val>
                                            <p:strVal val="#ppt_x"/>
                                          </p:val>
                                        </p:tav>
                                        <p:tav tm="100000">
                                          <p:val>
                                            <p:strVal val="#ppt_x"/>
                                          </p:val>
                                        </p:tav>
                                      </p:tavLst>
                                    </p:anim>
                                    <p:anim calcmode="lin" valueType="num">
                                      <p:cBhvr>
                                        <p:cTn id="41" dur="1000" fill="hold"/>
                                        <p:tgtEl>
                                          <p:spTgt spid="5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1000"/>
                                        <p:tgtEl>
                                          <p:spTgt spid="45"/>
                                        </p:tgtEl>
                                      </p:cBhvr>
                                    </p:animEffect>
                                    <p:anim calcmode="lin" valueType="num">
                                      <p:cBhvr>
                                        <p:cTn id="62" dur="1000" fill="hold"/>
                                        <p:tgtEl>
                                          <p:spTgt spid="45"/>
                                        </p:tgtEl>
                                        <p:attrNameLst>
                                          <p:attrName>ppt_x</p:attrName>
                                        </p:attrNameLst>
                                      </p:cBhvr>
                                      <p:tavLst>
                                        <p:tav tm="0">
                                          <p:val>
                                            <p:strVal val="#ppt_x"/>
                                          </p:val>
                                        </p:tav>
                                        <p:tav tm="100000">
                                          <p:val>
                                            <p:strVal val="#ppt_x"/>
                                          </p:val>
                                        </p:tav>
                                      </p:tavLst>
                                    </p:anim>
                                    <p:anim calcmode="lin" valueType="num">
                                      <p:cBhvr>
                                        <p:cTn id="63" dur="1000" fill="hold"/>
                                        <p:tgtEl>
                                          <p:spTgt spid="4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anim calcmode="lin" valueType="num">
                                      <p:cBhvr>
                                        <p:cTn id="67" dur="1000" fill="hold"/>
                                        <p:tgtEl>
                                          <p:spTgt spid="86"/>
                                        </p:tgtEl>
                                        <p:attrNameLst>
                                          <p:attrName>ppt_x</p:attrName>
                                        </p:attrNameLst>
                                      </p:cBhvr>
                                      <p:tavLst>
                                        <p:tav tm="0">
                                          <p:val>
                                            <p:strVal val="#ppt_x"/>
                                          </p:val>
                                        </p:tav>
                                        <p:tav tm="100000">
                                          <p:val>
                                            <p:strVal val="#ppt_x"/>
                                          </p:val>
                                        </p:tav>
                                      </p:tavLst>
                                    </p:anim>
                                    <p:anim calcmode="lin" valueType="num">
                                      <p:cBhvr>
                                        <p:cTn id="68" dur="1000" fill="hold"/>
                                        <p:tgtEl>
                                          <p:spTgt spid="8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0"/>
                                        <p:tgtEl>
                                          <p:spTgt spid="48"/>
                                        </p:tgtEl>
                                      </p:cBhvr>
                                    </p:animEffect>
                                    <p:anim calcmode="lin" valueType="num">
                                      <p:cBhvr>
                                        <p:cTn id="84" dur="1000" fill="hold"/>
                                        <p:tgtEl>
                                          <p:spTgt spid="48"/>
                                        </p:tgtEl>
                                        <p:attrNameLst>
                                          <p:attrName>ppt_x</p:attrName>
                                        </p:attrNameLst>
                                      </p:cBhvr>
                                      <p:tavLst>
                                        <p:tav tm="0">
                                          <p:val>
                                            <p:strVal val="#ppt_x"/>
                                          </p:val>
                                        </p:tav>
                                        <p:tav tm="100000">
                                          <p:val>
                                            <p:strVal val="#ppt_x"/>
                                          </p:val>
                                        </p:tav>
                                      </p:tavLst>
                                    </p:anim>
                                    <p:anim calcmode="lin" valueType="num">
                                      <p:cBhvr>
                                        <p:cTn id="85" dur="1000" fill="hold"/>
                                        <p:tgtEl>
                                          <p:spTgt spid="4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1000"/>
                                        <p:tgtEl>
                                          <p:spTgt spid="85"/>
                                        </p:tgtEl>
                                      </p:cBhvr>
                                    </p:animEffect>
                                    <p:anim calcmode="lin" valueType="num">
                                      <p:cBhvr>
                                        <p:cTn id="89" dur="1000" fill="hold"/>
                                        <p:tgtEl>
                                          <p:spTgt spid="85"/>
                                        </p:tgtEl>
                                        <p:attrNameLst>
                                          <p:attrName>ppt_x</p:attrName>
                                        </p:attrNameLst>
                                      </p:cBhvr>
                                      <p:tavLst>
                                        <p:tav tm="0">
                                          <p:val>
                                            <p:strVal val="#ppt_x"/>
                                          </p:val>
                                        </p:tav>
                                        <p:tav tm="100000">
                                          <p:val>
                                            <p:strVal val="#ppt_x"/>
                                          </p:val>
                                        </p:tav>
                                      </p:tavLst>
                                    </p:anim>
                                    <p:anim calcmode="lin" valueType="num">
                                      <p:cBhvr>
                                        <p:cTn id="90" dur="1000" fill="hold"/>
                                        <p:tgtEl>
                                          <p:spTgt spid="8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1000"/>
                                        <p:tgtEl>
                                          <p:spTgt spid="18"/>
                                        </p:tgtEl>
                                      </p:cBhvr>
                                    </p:animEffect>
                                    <p:anim calcmode="lin" valueType="num">
                                      <p:cBhvr>
                                        <p:cTn id="94" dur="1000" fill="hold"/>
                                        <p:tgtEl>
                                          <p:spTgt spid="18"/>
                                        </p:tgtEl>
                                        <p:attrNameLst>
                                          <p:attrName>ppt_x</p:attrName>
                                        </p:attrNameLst>
                                      </p:cBhvr>
                                      <p:tavLst>
                                        <p:tav tm="0">
                                          <p:val>
                                            <p:strVal val="#ppt_x"/>
                                          </p:val>
                                        </p:tav>
                                        <p:tav tm="100000">
                                          <p:val>
                                            <p:strVal val="#ppt_x"/>
                                          </p:val>
                                        </p:tav>
                                      </p:tavLst>
                                    </p:anim>
                                    <p:anim calcmode="lin" valueType="num">
                                      <p:cBhvr>
                                        <p:cTn id="95" dur="1000" fill="hold"/>
                                        <p:tgtEl>
                                          <p:spTgt spid="1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1000"/>
                                        <p:tgtEl>
                                          <p:spTgt spid="84"/>
                                        </p:tgtEl>
                                      </p:cBhvr>
                                    </p:animEffect>
                                    <p:anim calcmode="lin" valueType="num">
                                      <p:cBhvr>
                                        <p:cTn id="99" dur="1000" fill="hold"/>
                                        <p:tgtEl>
                                          <p:spTgt spid="84"/>
                                        </p:tgtEl>
                                        <p:attrNameLst>
                                          <p:attrName>ppt_x</p:attrName>
                                        </p:attrNameLst>
                                      </p:cBhvr>
                                      <p:tavLst>
                                        <p:tav tm="0">
                                          <p:val>
                                            <p:strVal val="#ppt_x"/>
                                          </p:val>
                                        </p:tav>
                                        <p:tav tm="100000">
                                          <p:val>
                                            <p:strVal val="#ppt_x"/>
                                          </p:val>
                                        </p:tav>
                                      </p:tavLst>
                                    </p:anim>
                                    <p:anim calcmode="lin" valueType="num">
                                      <p:cBhvr>
                                        <p:cTn id="10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anim calcmode="lin" valueType="num">
                                      <p:cBhvr>
                                        <p:cTn id="111" dur="1000" fill="hold"/>
                                        <p:tgtEl>
                                          <p:spTgt spid="57"/>
                                        </p:tgtEl>
                                        <p:attrNameLst>
                                          <p:attrName>ppt_x</p:attrName>
                                        </p:attrNameLst>
                                      </p:cBhvr>
                                      <p:tavLst>
                                        <p:tav tm="0">
                                          <p:val>
                                            <p:strVal val="#ppt_x"/>
                                          </p:val>
                                        </p:tav>
                                        <p:tav tm="100000">
                                          <p:val>
                                            <p:strVal val="#ppt_x"/>
                                          </p:val>
                                        </p:tav>
                                      </p:tavLst>
                                    </p:anim>
                                    <p:anim calcmode="lin" valueType="num">
                                      <p:cBhvr>
                                        <p:cTn id="112" dur="1000" fill="hold"/>
                                        <p:tgtEl>
                                          <p:spTgt spid="5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anim calcmode="lin" valueType="num">
                                      <p:cBhvr>
                                        <p:cTn id="116" dur="1000" fill="hold"/>
                                        <p:tgtEl>
                                          <p:spTgt spid="32"/>
                                        </p:tgtEl>
                                        <p:attrNameLst>
                                          <p:attrName>ppt_x</p:attrName>
                                        </p:attrNameLst>
                                      </p:cBhvr>
                                      <p:tavLst>
                                        <p:tav tm="0">
                                          <p:val>
                                            <p:strVal val="#ppt_x"/>
                                          </p:val>
                                        </p:tav>
                                        <p:tav tm="100000">
                                          <p:val>
                                            <p:strVal val="#ppt_x"/>
                                          </p:val>
                                        </p:tav>
                                      </p:tavLst>
                                    </p:anim>
                                    <p:anim calcmode="lin" valueType="num">
                                      <p:cBhvr>
                                        <p:cTn id="11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time logic</a:t>
            </a:r>
            <a:endParaRPr lang="en-US" dirty="0"/>
          </a:p>
        </p:txBody>
      </p:sp>
      <p:cxnSp>
        <p:nvCxnSpPr>
          <p:cNvPr id="12" name="Straight Arrow Connector 11"/>
          <p:cNvCxnSpPr/>
          <p:nvPr/>
        </p:nvCxnSpPr>
        <p:spPr>
          <a:xfrm flipV="1">
            <a:off x="3454885" y="3891569"/>
            <a:ext cx="866568" cy="292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6" name="Group 15"/>
          <p:cNvGrpSpPr/>
          <p:nvPr/>
        </p:nvGrpSpPr>
        <p:grpSpPr>
          <a:xfrm>
            <a:off x="1531048" y="4520159"/>
            <a:ext cx="2385705" cy="1460041"/>
            <a:chOff x="9357014" y="3101449"/>
            <a:chExt cx="2367856" cy="1489705"/>
          </a:xfrm>
        </p:grpSpPr>
        <p:grpSp>
          <p:nvGrpSpPr>
            <p:cNvPr id="24" name="Group 23"/>
            <p:cNvGrpSpPr/>
            <p:nvPr/>
          </p:nvGrpSpPr>
          <p:grpSpPr>
            <a:xfrm>
              <a:off x="9357014" y="3101449"/>
              <a:ext cx="2367856" cy="638039"/>
              <a:chOff x="9658449" y="5307495"/>
              <a:chExt cx="2367856" cy="638039"/>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65000"/>
                  <a:lumOff val="35000"/>
                </a:schemeClr>
              </a:solidFill>
              <a:ln>
                <a:noFill/>
              </a:ln>
              <a:extLst/>
            </p:spPr>
            <p:txBody>
              <a:bodyPr vert="horz" wrap="square" lIns="67223" tIns="33612" rIns="67223" bIns="33612" numCol="1" anchor="t" anchorCtr="0" compatLnSpc="1">
                <a:prstTxWarp prst="textNoShape">
                  <a:avLst/>
                </a:prstTxWarp>
              </a:bodyPr>
              <a:lstStyle/>
              <a:p>
                <a:endParaRPr lang="en-US" sz="1764" dirty="0">
                  <a:solidFill>
                    <a:schemeClr val="tx1">
                      <a:lumMod val="75000"/>
                      <a:lumOff val="25000"/>
                    </a:schemeClr>
                  </a:solidFill>
                </a:endParaRPr>
              </a:p>
            </p:txBody>
          </p:sp>
          <p:sp>
            <p:nvSpPr>
              <p:cNvPr id="27" name="TextBox 26"/>
              <p:cNvSpPr txBox="1"/>
              <p:nvPr/>
            </p:nvSpPr>
            <p:spPr>
              <a:xfrm>
                <a:off x="10170490" y="5307495"/>
                <a:ext cx="1855815" cy="553998"/>
              </a:xfrm>
              <a:prstGeom prst="rect">
                <a:avLst/>
              </a:prstGeom>
              <a:noFill/>
              <a:ln>
                <a:noFill/>
              </a:ln>
            </p:spPr>
            <p:txBody>
              <a:bodyPr wrap="square" lIns="0" tIns="0" rIns="0" bIns="0" rtlCol="0">
                <a:spAutoFit/>
              </a:bodyPr>
              <a:lstStyle/>
              <a:p>
                <a:r>
                  <a:rPr lang="en-US" sz="1764" spc="-52" dirty="0">
                    <a:solidFill>
                      <a:schemeClr val="tx1">
                        <a:lumMod val="75000"/>
                        <a:lumOff val="25000"/>
                      </a:schemeClr>
                    </a:solidFill>
                    <a:latin typeface="Segoe UI Light" panose="020B0502040204020203" pitchFamily="34" charset="0"/>
                    <a:cs typeface="Segoe UI Light" panose="020B0502040204020203" pitchFamily="34" charset="0"/>
                  </a:rPr>
                  <a:t>Assets and configuration</a:t>
                </a:r>
              </a:p>
            </p:txBody>
          </p:sp>
        </p:grpSp>
        <p:sp>
          <p:nvSpPr>
            <p:cNvPr id="25" name="TextBox 24"/>
            <p:cNvSpPr txBox="1"/>
            <p:nvPr/>
          </p:nvSpPr>
          <p:spPr>
            <a:xfrm>
              <a:off x="9766056" y="3635444"/>
              <a:ext cx="1754341" cy="955710"/>
            </a:xfrm>
            <a:prstGeom prst="rect">
              <a:avLst/>
            </a:prstGeom>
            <a:noFill/>
          </p:spPr>
          <p:txBody>
            <a:bodyPr wrap="square" rtlCol="0">
              <a:spAutoFit/>
            </a:bodyPr>
            <a:lstStyle/>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Branding Images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Master Pages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Page Layouts</a:t>
              </a:r>
            </a:p>
            <a:p>
              <a:pPr marL="280037" indent="-280037">
                <a:buFont typeface="Arial" panose="020B0604020202020204" pitchFamily="34" charset="0"/>
                <a:buChar char="•"/>
              </a:pPr>
              <a:r>
                <a:rPr lang="en-US" sz="1372" dirty="0">
                  <a:solidFill>
                    <a:schemeClr val="tx1">
                      <a:lumMod val="75000"/>
                      <a:lumOff val="25000"/>
                    </a:schemeClr>
                  </a:solidFill>
                  <a:latin typeface="Segoe UI Light" panose="020B0502040204020203" pitchFamily="34" charset="0"/>
                  <a:cs typeface="Segoe UI Light" panose="020B0502040204020203" pitchFamily="34" charset="0"/>
                </a:rPr>
                <a:t>Other settings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411" y="1483580"/>
            <a:ext cx="2402135" cy="1412455"/>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3411" y="3316224"/>
            <a:ext cx="2346964" cy="1387302"/>
          </a:xfrm>
          <a:prstGeom prst="rect">
            <a:avLst/>
          </a:prstGeom>
        </p:spPr>
      </p:pic>
      <p:pic>
        <p:nvPicPr>
          <p:cNvPr id="31" name="Picture 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1" y="4893572"/>
            <a:ext cx="2402135" cy="1454053"/>
          </a:xfrm>
          <a:prstGeom prst="rect">
            <a:avLst/>
          </a:prstGeom>
        </p:spPr>
      </p:pic>
      <p:cxnSp>
        <p:nvCxnSpPr>
          <p:cNvPr id="32" name="Straight Arrow Connector 31"/>
          <p:cNvCxnSpPr/>
          <p:nvPr/>
        </p:nvCxnSpPr>
        <p:spPr>
          <a:xfrm>
            <a:off x="6575158" y="3891568"/>
            <a:ext cx="1383434" cy="0"/>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34" name="Picture 33"/>
          <p:cNvPicPr>
            <a:picLocks noChangeAspect="1"/>
          </p:cNvPicPr>
          <p:nvPr/>
        </p:nvPicPr>
        <p:blipFill>
          <a:blip r:embed="rId6"/>
          <a:stretch>
            <a:fillRect/>
          </a:stretch>
        </p:blipFill>
        <p:spPr>
          <a:xfrm>
            <a:off x="4392694" y="3308105"/>
            <a:ext cx="1991804" cy="1166926"/>
          </a:xfrm>
          <a:prstGeom prst="rect">
            <a:avLst/>
          </a:prstGeom>
          <a:ln>
            <a:solidFill>
              <a:schemeClr val="bg1">
                <a:lumMod val="65000"/>
              </a:schemeClr>
            </a:solidFill>
          </a:ln>
        </p:spPr>
      </p:pic>
      <p:sp>
        <p:nvSpPr>
          <p:cNvPr id="35" name="TextBox 34"/>
          <p:cNvSpPr txBox="1"/>
          <p:nvPr/>
        </p:nvSpPr>
        <p:spPr>
          <a:xfrm>
            <a:off x="9621065" y="2619108"/>
            <a:ext cx="1007706"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Project site</a:t>
            </a:r>
          </a:p>
        </p:txBody>
      </p:sp>
      <p:sp>
        <p:nvSpPr>
          <p:cNvPr id="36" name="TextBox 35"/>
          <p:cNvSpPr txBox="1"/>
          <p:nvPr/>
        </p:nvSpPr>
        <p:spPr>
          <a:xfrm>
            <a:off x="9229777" y="4406994"/>
            <a:ext cx="1358544" cy="276799"/>
          </a:xfrm>
          <a:prstGeom prst="rect">
            <a:avLst/>
          </a:prstGeom>
          <a:noFill/>
        </p:spPr>
        <p:txBody>
          <a:bodyPr wrap="none" lIns="0" tIns="0" rIns="0" bIns="0" rtlCol="0">
            <a:spAutoFit/>
          </a:bodyPr>
          <a:lstStyle/>
          <a:p>
            <a:r>
              <a:rPr lang="en-US" sz="1799" spc="-70" dirty="0">
                <a:solidFill>
                  <a:schemeClr val="tx1">
                    <a:lumMod val="50000"/>
                    <a:lumOff val="50000"/>
                  </a:schemeClr>
                </a:solidFill>
              </a:rPr>
              <a:t>Organizational</a:t>
            </a:r>
          </a:p>
        </p:txBody>
      </p:sp>
      <p:sp>
        <p:nvSpPr>
          <p:cNvPr id="37" name="TextBox 36"/>
          <p:cNvSpPr txBox="1"/>
          <p:nvPr/>
        </p:nvSpPr>
        <p:spPr>
          <a:xfrm>
            <a:off x="9590936" y="6070699"/>
            <a:ext cx="1067963" cy="276799"/>
          </a:xfrm>
          <a:prstGeom prst="rect">
            <a:avLst/>
          </a:prstGeom>
          <a:noFill/>
        </p:spPr>
        <p:txBody>
          <a:bodyPr wrap="none" lIns="0" tIns="0" rIns="0" bIns="0" rtlCol="0">
            <a:spAutoFit/>
          </a:bodyPr>
          <a:lstStyle/>
          <a:p>
            <a:r>
              <a:rPr lang="en-US" sz="1799" spc="-70" dirty="0">
                <a:gradFill>
                  <a:gsLst>
                    <a:gs pos="2917">
                      <a:schemeClr val="bg2"/>
                    </a:gs>
                    <a:gs pos="95000">
                      <a:schemeClr val="bg2"/>
                    </a:gs>
                  </a:gsLst>
                  <a:lin ang="5400000" scaled="0"/>
                </a:gradFill>
              </a:rPr>
              <a:t>Workgroup</a:t>
            </a:r>
          </a:p>
        </p:txBody>
      </p:sp>
      <p:cxnSp>
        <p:nvCxnSpPr>
          <p:cNvPr id="38" name="Straight Connector 37"/>
          <p:cNvCxnSpPr/>
          <p:nvPr/>
        </p:nvCxnSpPr>
        <p:spPr>
          <a:xfrm>
            <a:off x="3540370" y="1974623"/>
            <a:ext cx="1110666" cy="1186019"/>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9" name="TextBox 4"/>
          <p:cNvSpPr txBox="1"/>
          <p:nvPr/>
        </p:nvSpPr>
        <p:spPr>
          <a:xfrm>
            <a:off x="2588236" y="1394126"/>
            <a:ext cx="318338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Initial provisioning based on the out of the box site. Usually either team site or publishing site.</a:t>
            </a:r>
          </a:p>
          <a:p>
            <a:pPr marL="0" lvl="1"/>
            <a:r>
              <a:rPr lang="en-US" sz="1400" dirty="0">
                <a:solidFill>
                  <a:schemeClr val="bg1"/>
                </a:solidFill>
              </a:rPr>
              <a:t>Assets are uploaded from the provisioning engine using CSOM/REST</a:t>
            </a:r>
          </a:p>
        </p:txBody>
      </p:sp>
      <p:cxnSp>
        <p:nvCxnSpPr>
          <p:cNvPr id="42" name="Straight Arrow Connector 41"/>
          <p:cNvCxnSpPr/>
          <p:nvPr/>
        </p:nvCxnSpPr>
        <p:spPr>
          <a:xfrm flipV="1">
            <a:off x="6576042" y="2359079"/>
            <a:ext cx="1498517" cy="1370128"/>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6576042" y="4166049"/>
            <a:ext cx="1382551" cy="986209"/>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48" name="Straight Connector 47"/>
          <p:cNvCxnSpPr/>
          <p:nvPr/>
        </p:nvCxnSpPr>
        <p:spPr>
          <a:xfrm flipV="1">
            <a:off x="6367191" y="4053932"/>
            <a:ext cx="816584" cy="1516318"/>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1" name="TextBox 4"/>
          <p:cNvSpPr txBox="1"/>
          <p:nvPr/>
        </p:nvSpPr>
        <p:spPr>
          <a:xfrm>
            <a:off x="4179927" y="4754338"/>
            <a:ext cx="3003846" cy="1780698"/>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Apply the needed changes (configurations etc.) on top of the out of the box site based on the user selection.</a:t>
            </a:r>
          </a:p>
          <a:p>
            <a:pPr marL="0" lvl="1"/>
            <a:r>
              <a:rPr lang="en-US" sz="1400" dirty="0">
                <a:solidFill>
                  <a:schemeClr val="bg1"/>
                </a:solidFill>
              </a:rPr>
              <a:t>This is the specialization part, but since we start from </a:t>
            </a:r>
            <a:r>
              <a:rPr lang="en-US" sz="1400" dirty="0" err="1">
                <a:solidFill>
                  <a:schemeClr val="bg1"/>
                </a:solidFill>
              </a:rPr>
              <a:t>oob</a:t>
            </a:r>
            <a:r>
              <a:rPr lang="en-US" sz="1400" dirty="0">
                <a:solidFill>
                  <a:schemeClr val="bg1"/>
                </a:solidFill>
              </a:rPr>
              <a:t> site, we always get the latest improvements to it as a base line.</a:t>
            </a:r>
          </a:p>
        </p:txBody>
      </p:sp>
      <p:grpSp>
        <p:nvGrpSpPr>
          <p:cNvPr id="55" name="Group 54"/>
          <p:cNvGrpSpPr/>
          <p:nvPr/>
        </p:nvGrpSpPr>
        <p:grpSpPr>
          <a:xfrm>
            <a:off x="5493538" y="2844238"/>
            <a:ext cx="514267" cy="514267"/>
            <a:chOff x="492" y="17985"/>
            <a:chExt cx="524853" cy="524853"/>
          </a:xfrm>
        </p:grpSpPr>
        <p:sp>
          <p:nvSpPr>
            <p:cNvPr id="56" name="Oval 5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2</a:t>
              </a:r>
            </a:p>
          </p:txBody>
        </p:sp>
      </p:grpSp>
      <p:grpSp>
        <p:nvGrpSpPr>
          <p:cNvPr id="58" name="Group 57"/>
          <p:cNvGrpSpPr/>
          <p:nvPr/>
        </p:nvGrpSpPr>
        <p:grpSpPr>
          <a:xfrm>
            <a:off x="10501768" y="1920086"/>
            <a:ext cx="514267" cy="514267"/>
            <a:chOff x="492" y="17985"/>
            <a:chExt cx="524853" cy="524853"/>
          </a:xfrm>
        </p:grpSpPr>
        <p:sp>
          <p:nvSpPr>
            <p:cNvPr id="59" name="Oval 5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1" name="Group 60"/>
          <p:cNvGrpSpPr/>
          <p:nvPr/>
        </p:nvGrpSpPr>
        <p:grpSpPr>
          <a:xfrm>
            <a:off x="10505802" y="3698446"/>
            <a:ext cx="514267" cy="514267"/>
            <a:chOff x="492" y="17985"/>
            <a:chExt cx="524853" cy="524853"/>
          </a:xfrm>
        </p:grpSpPr>
        <p:sp>
          <p:nvSpPr>
            <p:cNvPr id="62" name="Oval 6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64" name="Group 63"/>
          <p:cNvGrpSpPr/>
          <p:nvPr/>
        </p:nvGrpSpPr>
        <p:grpSpPr>
          <a:xfrm>
            <a:off x="10505802" y="5364780"/>
            <a:ext cx="514267" cy="514267"/>
            <a:chOff x="492" y="17985"/>
            <a:chExt cx="524853" cy="524853"/>
          </a:xfrm>
        </p:grpSpPr>
        <p:sp>
          <p:nvSpPr>
            <p:cNvPr id="65" name="Oval 6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3</a:t>
              </a:r>
            </a:p>
          </p:txBody>
        </p:sp>
      </p:grpSp>
      <p:grpSp>
        <p:nvGrpSpPr>
          <p:cNvPr id="45" name="Group 44"/>
          <p:cNvGrpSpPr>
            <a:grpSpLocks noChangeAspect="1"/>
          </p:cNvGrpSpPr>
          <p:nvPr/>
        </p:nvGrpSpPr>
        <p:grpSpPr>
          <a:xfrm>
            <a:off x="1616941" y="3140735"/>
            <a:ext cx="1767808" cy="1272771"/>
            <a:chOff x="7303388" y="5401003"/>
            <a:chExt cx="1551508" cy="1117041"/>
          </a:xfrm>
        </p:grpSpPr>
        <p:sp>
          <p:nvSpPr>
            <p:cNvPr id="46" name="Arc 45"/>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47" name="Group 46"/>
            <p:cNvGrpSpPr/>
            <p:nvPr/>
          </p:nvGrpSpPr>
          <p:grpSpPr>
            <a:xfrm>
              <a:off x="7524159" y="5401003"/>
              <a:ext cx="1330737" cy="1117041"/>
              <a:chOff x="5602373" y="5181081"/>
              <a:chExt cx="1330737" cy="1117041"/>
            </a:xfrm>
          </p:grpSpPr>
          <p:sp>
            <p:nvSpPr>
              <p:cNvPr id="49" name="Rectangle 48"/>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50" name="Picture 49"/>
              <p:cNvPicPr>
                <a:picLocks noChangeAspect="1"/>
              </p:cNvPicPr>
              <p:nvPr/>
            </p:nvPicPr>
            <p:blipFill>
              <a:blip r:embed="rId7"/>
              <a:stretch>
                <a:fillRect/>
              </a:stretch>
            </p:blipFill>
            <p:spPr>
              <a:xfrm>
                <a:off x="6173273" y="5504682"/>
                <a:ext cx="730013" cy="793440"/>
              </a:xfrm>
              <a:prstGeom prst="rect">
                <a:avLst/>
              </a:prstGeom>
            </p:spPr>
          </p:pic>
        </p:grpSp>
      </p:grpSp>
      <p:grpSp>
        <p:nvGrpSpPr>
          <p:cNvPr id="52" name="Group 51"/>
          <p:cNvGrpSpPr/>
          <p:nvPr/>
        </p:nvGrpSpPr>
        <p:grpSpPr>
          <a:xfrm>
            <a:off x="1455735" y="2771803"/>
            <a:ext cx="514267" cy="514267"/>
            <a:chOff x="492" y="17985"/>
            <a:chExt cx="524853" cy="524853"/>
          </a:xfrm>
        </p:grpSpPr>
        <p:sp>
          <p:nvSpPr>
            <p:cNvPr id="53" name="Oval 5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en-US" sz="2351" dirty="0"/>
                <a:t>1</a:t>
              </a:r>
            </a:p>
          </p:txBody>
        </p:sp>
      </p:grpSp>
    </p:spTree>
    <p:extLst>
      <p:ext uri="{BB962C8B-B14F-4D97-AF65-F5344CB8AC3E}">
        <p14:creationId xmlns:p14="http://schemas.microsoft.com/office/powerpoint/2010/main" val="20885481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anim calcmode="lin" valueType="num">
                                      <p:cBhvr>
                                        <p:cTn id="55" dur="1000" fill="hold"/>
                                        <p:tgtEl>
                                          <p:spTgt spid="41"/>
                                        </p:tgtEl>
                                        <p:attrNameLst>
                                          <p:attrName>ppt_x</p:attrName>
                                        </p:attrNameLst>
                                      </p:cBhvr>
                                      <p:tavLst>
                                        <p:tav tm="0">
                                          <p:val>
                                            <p:strVal val="#ppt_x"/>
                                          </p:val>
                                        </p:tav>
                                        <p:tav tm="100000">
                                          <p:val>
                                            <p:strVal val="#ppt_x"/>
                                          </p:val>
                                        </p:tav>
                                      </p:tavLst>
                                    </p:anim>
                                    <p:anim calcmode="lin" valueType="num">
                                      <p:cBhvr>
                                        <p:cTn id="56" dur="10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anim calcmode="lin" valueType="num">
                                      <p:cBhvr>
                                        <p:cTn id="90" dur="1000" fill="hold"/>
                                        <p:tgtEl>
                                          <p:spTgt spid="61"/>
                                        </p:tgtEl>
                                        <p:attrNameLst>
                                          <p:attrName>ppt_x</p:attrName>
                                        </p:attrNameLst>
                                      </p:cBhvr>
                                      <p:tavLst>
                                        <p:tav tm="0">
                                          <p:val>
                                            <p:strVal val="#ppt_x"/>
                                          </p:val>
                                        </p:tav>
                                        <p:tav tm="100000">
                                          <p:val>
                                            <p:strVal val="#ppt_x"/>
                                          </p:val>
                                        </p:tav>
                                      </p:tavLst>
                                    </p:anim>
                                    <p:anim calcmode="lin" valueType="num">
                                      <p:cBhvr>
                                        <p:cTn id="91" dur="10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1000"/>
                                        <p:tgtEl>
                                          <p:spTgt spid="58"/>
                                        </p:tgtEl>
                                      </p:cBhvr>
                                    </p:animEffect>
                                    <p:anim calcmode="lin" valueType="num">
                                      <p:cBhvr>
                                        <p:cTn id="100" dur="1000" fill="hold"/>
                                        <p:tgtEl>
                                          <p:spTgt spid="58"/>
                                        </p:tgtEl>
                                        <p:attrNameLst>
                                          <p:attrName>ppt_x</p:attrName>
                                        </p:attrNameLst>
                                      </p:cBhvr>
                                      <p:tavLst>
                                        <p:tav tm="0">
                                          <p:val>
                                            <p:strVal val="#ppt_x"/>
                                          </p:val>
                                        </p:tav>
                                        <p:tav tm="100000">
                                          <p:val>
                                            <p:strVal val="#ppt_x"/>
                                          </p:val>
                                        </p:tav>
                                      </p:tavLst>
                                    </p:anim>
                                    <p:anim calcmode="lin" valueType="num">
                                      <p:cBhvr>
                                        <p:cTn id="10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9" grpId="0" animBg="1"/>
      <p:bldP spid="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Remote Jobs and Provisioning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602920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a:t>Programming in C#</a:t>
            </a:r>
          </a:p>
          <a:p>
            <a:r>
              <a:rPr lang="en-US" dirty="0"/>
              <a:t>Remote Event Receivers</a:t>
            </a:r>
          </a:p>
          <a:p>
            <a:r>
              <a:rPr lang="en-US" dirty="0"/>
              <a:t>Remote “Jobs” and Provisioning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2020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11989" y="1606549"/>
            <a:ext cx="10511370" cy="1576192"/>
          </a:xfrm>
        </p:spPr>
        <p:txBody>
          <a:bodyPr vert="horz" wrap="square" lIns="146246" tIns="91403" rIns="146246" bIns="91403" rtlCol="0">
            <a:spAutoFit/>
          </a:bodyPr>
          <a:lstStyle/>
          <a:p>
            <a:r>
              <a:rPr lang="en-US" sz="2744" b="1" dirty="0">
                <a:solidFill>
                  <a:srgbClr val="000000"/>
                </a:solidFill>
                <a:hlinkClick r:id="rId2"/>
              </a:rPr>
              <a:t>SharePoint Code Samples  </a:t>
            </a:r>
            <a:endParaRPr lang="en-US" sz="2744" b="1" dirty="0">
              <a:solidFill>
                <a:srgbClr val="000000"/>
              </a:solidFill>
            </a:endParaRPr>
          </a:p>
          <a:p>
            <a:r>
              <a:rPr lang="en-US" sz="2744" b="1" dirty="0">
                <a:solidFill>
                  <a:srgbClr val="000000"/>
                </a:solidFill>
                <a:hlinkClick r:id="rId3"/>
              </a:rPr>
              <a:t>SharePoint Training videos &amp; hands on labs </a:t>
            </a:r>
            <a:endParaRPr lang="en-US" sz="2744" b="1" dirty="0">
              <a:solidFill>
                <a:srgbClr val="000000"/>
              </a:solidFill>
            </a:endParaRPr>
          </a:p>
          <a:p>
            <a:r>
              <a:rPr lang="en-US" sz="2744" b="1" dirty="0">
                <a:solidFill>
                  <a:srgbClr val="000000"/>
                </a:solidFill>
                <a:hlinkClick r:id="rId4"/>
              </a:rPr>
              <a:t>SharePoint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178391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Introduction</a:t>
            </a:r>
          </a:p>
          <a:p>
            <a:r>
              <a:rPr lang="en-US" dirty="0" smtClean="0"/>
              <a:t>Programming in C#</a:t>
            </a:r>
          </a:p>
          <a:p>
            <a:r>
              <a:rPr lang="en-US" dirty="0" smtClean="0"/>
              <a:t>Remote Event Receivers</a:t>
            </a:r>
          </a:p>
          <a:p>
            <a:r>
              <a:rPr lang="en-US" dirty="0" smtClean="0"/>
              <a:t>Remote “Jobs” and Provisioning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16860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12732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0820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082872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Architecture</a:t>
            </a:r>
            <a:endParaRPr lang="en-US" dirty="0"/>
          </a:p>
        </p:txBody>
      </p:sp>
      <p:grpSp>
        <p:nvGrpSpPr>
          <p:cNvPr id="4" name="Group 3"/>
          <p:cNvGrpSpPr/>
          <p:nvPr/>
        </p:nvGrpSpPr>
        <p:grpSpPr>
          <a:xfrm>
            <a:off x="7441673" y="2620658"/>
            <a:ext cx="1998859" cy="1026956"/>
            <a:chOff x="9088674" y="4951780"/>
            <a:chExt cx="1998859" cy="1026956"/>
          </a:xfrm>
        </p:grpSpPr>
        <p:grpSp>
          <p:nvGrpSpPr>
            <p:cNvPr id="5" name="Group 4"/>
            <p:cNvGrpSpPr/>
            <p:nvPr/>
          </p:nvGrpSpPr>
          <p:grpSpPr>
            <a:xfrm>
              <a:off x="9088674" y="4951780"/>
              <a:ext cx="1998859" cy="1026956"/>
              <a:chOff x="7066818" y="2726778"/>
              <a:chExt cx="1998859" cy="1026956"/>
            </a:xfrm>
          </p:grpSpPr>
          <p:sp>
            <p:nvSpPr>
              <p:cNvPr id="8" name="Rectangle 7"/>
              <p:cNvSpPr/>
              <p:nvPr/>
            </p:nvSpPr>
            <p:spPr bwMode="auto">
              <a:xfrm>
                <a:off x="7066818" y="2726778"/>
                <a:ext cx="1785802"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Azure Data Market</a:t>
                </a:r>
              </a:p>
            </p:txBody>
          </p:sp>
          <p:pic>
            <p:nvPicPr>
              <p:cNvPr id="9" name="Picture 8"/>
              <p:cNvPicPr>
                <a:picLocks noChangeAspect="1"/>
              </p:cNvPicPr>
              <p:nvPr/>
            </p:nvPicPr>
            <p:blipFill>
              <a:blip r:embed="rId2"/>
              <a:stretch>
                <a:fillRect/>
              </a:stretch>
            </p:blipFill>
            <p:spPr>
              <a:xfrm>
                <a:off x="8551192" y="3206557"/>
                <a:ext cx="514485" cy="528960"/>
              </a:xfrm>
              <a:prstGeom prst="rect">
                <a:avLst/>
              </a:prstGeom>
            </p:spPr>
          </p:pic>
        </p:grpSp>
        <p:pic>
          <p:nvPicPr>
            <p:cNvPr id="6" name="Picture 5"/>
            <p:cNvPicPr>
              <a:picLocks noChangeAspect="1"/>
            </p:cNvPicPr>
            <p:nvPr/>
          </p:nvPicPr>
          <p:blipFill>
            <a:blip r:embed="rId3"/>
            <a:stretch>
              <a:fillRect/>
            </a:stretch>
          </p:blipFill>
          <p:spPr>
            <a:xfrm>
              <a:off x="9950992" y="5331762"/>
              <a:ext cx="479723" cy="535920"/>
            </a:xfrm>
            <a:prstGeom prst="rect">
              <a:avLst/>
            </a:prstGeom>
          </p:spPr>
        </p:pic>
        <p:pic>
          <p:nvPicPr>
            <p:cNvPr id="7" name="Picture 6"/>
            <p:cNvPicPr>
              <a:picLocks noChangeAspect="1"/>
            </p:cNvPicPr>
            <p:nvPr/>
          </p:nvPicPr>
          <p:blipFill>
            <a:blip r:embed="rId4"/>
            <a:stretch>
              <a:fillRect/>
            </a:stretch>
          </p:blipFill>
          <p:spPr>
            <a:xfrm>
              <a:off x="9279923" y="5332826"/>
              <a:ext cx="597915" cy="598560"/>
            </a:xfrm>
            <a:prstGeom prst="rect">
              <a:avLst/>
            </a:prstGeom>
          </p:spPr>
        </p:pic>
      </p:grpSp>
      <p:sp>
        <p:nvSpPr>
          <p:cNvPr id="10" name="Rectangle 9"/>
          <p:cNvSpPr/>
          <p:nvPr/>
        </p:nvSpPr>
        <p:spPr bwMode="auto">
          <a:xfrm>
            <a:off x="7152860" y="3891135"/>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Online</a:t>
            </a:r>
          </a:p>
        </p:txBody>
      </p:sp>
      <p:grpSp>
        <p:nvGrpSpPr>
          <p:cNvPr id="11" name="Group 10"/>
          <p:cNvGrpSpPr/>
          <p:nvPr/>
        </p:nvGrpSpPr>
        <p:grpSpPr>
          <a:xfrm>
            <a:off x="7476835" y="4454131"/>
            <a:ext cx="905401" cy="937147"/>
            <a:chOff x="9477541" y="1148235"/>
            <a:chExt cx="1059810" cy="1096970"/>
          </a:xfrm>
        </p:grpSpPr>
        <p:pic>
          <p:nvPicPr>
            <p:cNvPr id="12" name="Picture 11"/>
            <p:cNvPicPr>
              <a:picLocks noChangeAspect="1"/>
            </p:cNvPicPr>
            <p:nvPr/>
          </p:nvPicPr>
          <p:blipFill>
            <a:blip r:embed="rId5"/>
            <a:stretch>
              <a:fillRect/>
            </a:stretch>
          </p:blipFill>
          <p:spPr>
            <a:xfrm>
              <a:off x="9586780" y="1148235"/>
              <a:ext cx="841328" cy="775240"/>
            </a:xfrm>
            <a:prstGeom prst="rect">
              <a:avLst/>
            </a:prstGeom>
          </p:spPr>
        </p:pic>
        <p:sp>
          <p:nvSpPr>
            <p:cNvPr id="13" name="TextBox 12"/>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14" name="Group 13"/>
          <p:cNvGrpSpPr/>
          <p:nvPr/>
        </p:nvGrpSpPr>
        <p:grpSpPr>
          <a:xfrm>
            <a:off x="8504463" y="5404705"/>
            <a:ext cx="862759" cy="662028"/>
            <a:chOff x="9733361" y="2768131"/>
            <a:chExt cx="1009895" cy="774932"/>
          </a:xfrm>
        </p:grpSpPr>
        <p:pic>
          <p:nvPicPr>
            <p:cNvPr id="15" name="Picture 14"/>
            <p:cNvPicPr>
              <a:picLocks noChangeAspect="1"/>
            </p:cNvPicPr>
            <p:nvPr/>
          </p:nvPicPr>
          <p:blipFill>
            <a:blip r:embed="rId6"/>
            <a:stretch>
              <a:fillRect/>
            </a:stretch>
          </p:blipFill>
          <p:spPr>
            <a:xfrm>
              <a:off x="9946303" y="2768131"/>
              <a:ext cx="584010" cy="487200"/>
            </a:xfrm>
            <a:prstGeom prst="rect">
              <a:avLst/>
            </a:prstGeom>
          </p:spPr>
        </p:pic>
        <p:sp>
          <p:nvSpPr>
            <p:cNvPr id="16" name="TextBox 15"/>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17" name="Elbow Connector 16"/>
          <p:cNvCxnSpPr>
            <a:endCxn id="15" idx="0"/>
          </p:cNvCxnSpPr>
          <p:nvPr/>
        </p:nvCxnSpPr>
        <p:spPr>
          <a:xfrm>
            <a:off x="8288909" y="4785276"/>
            <a:ext cx="646933" cy="619428"/>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881552" y="2225670"/>
            <a:ext cx="3034675" cy="2232704"/>
            <a:chOff x="1656544" y="3180968"/>
            <a:chExt cx="3034675" cy="2232704"/>
          </a:xfrm>
        </p:grpSpPr>
        <p:sp>
          <p:nvSpPr>
            <p:cNvPr id="19" name="Rectangle 18"/>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Azure Web Sites</a:t>
              </a:r>
            </a:p>
          </p:txBody>
        </p:sp>
        <p:grpSp>
          <p:nvGrpSpPr>
            <p:cNvPr id="20" name="Group 19"/>
            <p:cNvGrpSpPr/>
            <p:nvPr/>
          </p:nvGrpSpPr>
          <p:grpSpPr>
            <a:xfrm>
              <a:off x="2154624" y="4057920"/>
              <a:ext cx="2038514" cy="1120320"/>
              <a:chOff x="1929148" y="3558828"/>
              <a:chExt cx="2038514" cy="1120320"/>
            </a:xfrm>
          </p:grpSpPr>
          <p:grpSp>
            <p:nvGrpSpPr>
              <p:cNvPr id="21" name="Group 20"/>
              <p:cNvGrpSpPr/>
              <p:nvPr/>
            </p:nvGrpSpPr>
            <p:grpSpPr>
              <a:xfrm>
                <a:off x="3082467" y="3573039"/>
                <a:ext cx="885195" cy="761294"/>
                <a:chOff x="7956376" y="6096598"/>
                <a:chExt cx="885320" cy="761402"/>
              </a:xfrm>
            </p:grpSpPr>
            <p:sp>
              <p:nvSpPr>
                <p:cNvPr id="47" name="Arc 46"/>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48" name="Picture 47"/>
                <p:cNvPicPr>
                  <a:picLocks noChangeAspect="1"/>
                </p:cNvPicPr>
                <p:nvPr/>
              </p:nvPicPr>
              <p:blipFill>
                <a:blip r:embed="rId7"/>
                <a:stretch>
                  <a:fillRect/>
                </a:stretch>
              </p:blipFill>
              <p:spPr>
                <a:xfrm>
                  <a:off x="8025412" y="6179037"/>
                  <a:ext cx="713910" cy="636559"/>
                </a:xfrm>
                <a:prstGeom prst="rect">
                  <a:avLst/>
                </a:prstGeom>
              </p:spPr>
            </p:pic>
          </p:grpSp>
          <p:grpSp>
            <p:nvGrpSpPr>
              <p:cNvPr id="22" name="Group 21"/>
              <p:cNvGrpSpPr>
                <a:grpSpLocks noChangeAspect="1"/>
              </p:cNvGrpSpPr>
              <p:nvPr/>
            </p:nvGrpSpPr>
            <p:grpSpPr>
              <a:xfrm>
                <a:off x="1929148" y="4146210"/>
                <a:ext cx="397077" cy="504000"/>
                <a:chOff x="6278801" y="2244912"/>
                <a:chExt cx="605042" cy="767962"/>
              </a:xfrm>
            </p:grpSpPr>
            <p:pic>
              <p:nvPicPr>
                <p:cNvPr id="43" name="Picture 42"/>
                <p:cNvPicPr>
                  <a:picLocks noChangeAspect="1"/>
                </p:cNvPicPr>
                <p:nvPr/>
              </p:nvPicPr>
              <p:blipFill>
                <a:blip r:embed="rId8"/>
                <a:stretch>
                  <a:fillRect/>
                </a:stretch>
              </p:blipFill>
              <p:spPr>
                <a:xfrm>
                  <a:off x="6278801" y="2244912"/>
                  <a:ext cx="527111" cy="689388"/>
                </a:xfrm>
                <a:prstGeom prst="rect">
                  <a:avLst/>
                </a:prstGeom>
              </p:spPr>
            </p:pic>
            <p:pic>
              <p:nvPicPr>
                <p:cNvPr id="44" name="Picture 43"/>
                <p:cNvPicPr>
                  <a:picLocks noChangeAspect="1"/>
                </p:cNvPicPr>
                <p:nvPr/>
              </p:nvPicPr>
              <p:blipFill>
                <a:blip r:embed="rId8"/>
                <a:stretch>
                  <a:fillRect/>
                </a:stretch>
              </p:blipFill>
              <p:spPr>
                <a:xfrm>
                  <a:off x="6356732" y="2323486"/>
                  <a:ext cx="527111" cy="689388"/>
                </a:xfrm>
                <a:prstGeom prst="rect">
                  <a:avLst/>
                </a:prstGeom>
              </p:spPr>
            </p:pic>
            <p:sp>
              <p:nvSpPr>
                <p:cNvPr id="45" name="Right Triangle 44"/>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3" name="Group 22"/>
              <p:cNvGrpSpPr>
                <a:grpSpLocks noChangeAspect="1"/>
              </p:cNvGrpSpPr>
              <p:nvPr/>
            </p:nvGrpSpPr>
            <p:grpSpPr>
              <a:xfrm>
                <a:off x="2160143" y="3845503"/>
                <a:ext cx="400137" cy="504000"/>
                <a:chOff x="6926384" y="2275112"/>
                <a:chExt cx="605872" cy="763139"/>
              </a:xfrm>
            </p:grpSpPr>
            <p:pic>
              <p:nvPicPr>
                <p:cNvPr id="39" name="Picture 38"/>
                <p:cNvPicPr>
                  <a:picLocks noChangeAspect="1"/>
                </p:cNvPicPr>
                <p:nvPr/>
              </p:nvPicPr>
              <p:blipFill>
                <a:blip r:embed="rId8"/>
                <a:stretch>
                  <a:fillRect/>
                </a:stretch>
              </p:blipFill>
              <p:spPr>
                <a:xfrm>
                  <a:off x="6926384" y="2275112"/>
                  <a:ext cx="527111" cy="689388"/>
                </a:xfrm>
                <a:prstGeom prst="rect">
                  <a:avLst/>
                </a:prstGeom>
              </p:spPr>
            </p:pic>
            <p:pic>
              <p:nvPicPr>
                <p:cNvPr id="40" name="Picture 39"/>
                <p:cNvPicPr>
                  <a:picLocks noChangeAspect="1"/>
                </p:cNvPicPr>
                <p:nvPr/>
              </p:nvPicPr>
              <p:blipFill>
                <a:blip r:embed="rId8"/>
                <a:stretch>
                  <a:fillRect/>
                </a:stretch>
              </p:blipFill>
              <p:spPr>
                <a:xfrm>
                  <a:off x="7005145" y="2348863"/>
                  <a:ext cx="527111" cy="689388"/>
                </a:xfrm>
                <a:prstGeom prst="rect">
                  <a:avLst/>
                </a:prstGeom>
              </p:spPr>
            </p:pic>
            <p:sp>
              <p:nvSpPr>
                <p:cNvPr id="41" name="Right Triangle 40"/>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4" name="Group 23"/>
              <p:cNvGrpSpPr>
                <a:grpSpLocks noChangeAspect="1"/>
              </p:cNvGrpSpPr>
              <p:nvPr/>
            </p:nvGrpSpPr>
            <p:grpSpPr>
              <a:xfrm>
                <a:off x="1940507" y="3558828"/>
                <a:ext cx="400137" cy="504000"/>
                <a:chOff x="7583233" y="2275112"/>
                <a:chExt cx="605872" cy="763139"/>
              </a:xfrm>
            </p:grpSpPr>
            <p:pic>
              <p:nvPicPr>
                <p:cNvPr id="35" name="Picture 34"/>
                <p:cNvPicPr>
                  <a:picLocks noChangeAspect="1"/>
                </p:cNvPicPr>
                <p:nvPr/>
              </p:nvPicPr>
              <p:blipFill>
                <a:blip r:embed="rId8"/>
                <a:stretch>
                  <a:fillRect/>
                </a:stretch>
              </p:blipFill>
              <p:spPr>
                <a:xfrm>
                  <a:off x="7583233" y="2275112"/>
                  <a:ext cx="527111" cy="689388"/>
                </a:xfrm>
                <a:prstGeom prst="rect">
                  <a:avLst/>
                </a:prstGeom>
              </p:spPr>
            </p:pic>
            <p:pic>
              <p:nvPicPr>
                <p:cNvPr id="36" name="Picture 35"/>
                <p:cNvPicPr>
                  <a:picLocks noChangeAspect="1"/>
                </p:cNvPicPr>
                <p:nvPr/>
              </p:nvPicPr>
              <p:blipFill>
                <a:blip r:embed="rId8"/>
                <a:stretch>
                  <a:fillRect/>
                </a:stretch>
              </p:blipFill>
              <p:spPr>
                <a:xfrm>
                  <a:off x="7661994" y="2348863"/>
                  <a:ext cx="527111" cy="689388"/>
                </a:xfrm>
                <a:prstGeom prst="rect">
                  <a:avLst/>
                </a:prstGeom>
              </p:spPr>
            </p:pic>
            <p:sp>
              <p:nvSpPr>
                <p:cNvPr id="37" name="Right Triangle 36"/>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25" name="Group 24"/>
              <p:cNvGrpSpPr>
                <a:grpSpLocks noChangeAspect="1"/>
              </p:cNvGrpSpPr>
              <p:nvPr/>
            </p:nvGrpSpPr>
            <p:grpSpPr>
              <a:xfrm>
                <a:off x="2618857" y="3788428"/>
                <a:ext cx="409562" cy="504000"/>
                <a:chOff x="8228898" y="2273094"/>
                <a:chExt cx="621781" cy="765157"/>
              </a:xfrm>
            </p:grpSpPr>
            <p:pic>
              <p:nvPicPr>
                <p:cNvPr id="31" name="Picture 30"/>
                <p:cNvPicPr>
                  <a:picLocks noChangeAspect="1"/>
                </p:cNvPicPr>
                <p:nvPr/>
              </p:nvPicPr>
              <p:blipFill>
                <a:blip r:embed="rId8"/>
                <a:stretch>
                  <a:fillRect/>
                </a:stretch>
              </p:blipFill>
              <p:spPr>
                <a:xfrm>
                  <a:off x="8228898" y="2273094"/>
                  <a:ext cx="527111" cy="689388"/>
                </a:xfrm>
                <a:prstGeom prst="rect">
                  <a:avLst/>
                </a:prstGeom>
              </p:spPr>
            </p:pic>
            <p:pic>
              <p:nvPicPr>
                <p:cNvPr id="32" name="Picture 31"/>
                <p:cNvPicPr>
                  <a:picLocks noChangeAspect="1"/>
                </p:cNvPicPr>
                <p:nvPr/>
              </p:nvPicPr>
              <p:blipFill>
                <a:blip r:embed="rId8"/>
                <a:stretch>
                  <a:fillRect/>
                </a:stretch>
              </p:blipFill>
              <p:spPr>
                <a:xfrm>
                  <a:off x="8323568" y="2348863"/>
                  <a:ext cx="527111" cy="689388"/>
                </a:xfrm>
                <a:prstGeom prst="rect">
                  <a:avLst/>
                </a:prstGeom>
              </p:spPr>
            </p:pic>
            <p:sp>
              <p:nvSpPr>
                <p:cNvPr id="33" name="Right Triangle 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26" name="Group 25"/>
              <p:cNvGrpSpPr>
                <a:grpSpLocks noChangeAspect="1"/>
              </p:cNvGrpSpPr>
              <p:nvPr/>
            </p:nvGrpSpPr>
            <p:grpSpPr>
              <a:xfrm>
                <a:off x="2468161" y="4175148"/>
                <a:ext cx="400137" cy="504000"/>
                <a:chOff x="8856725" y="2275112"/>
                <a:chExt cx="605872" cy="763139"/>
              </a:xfrm>
            </p:grpSpPr>
            <p:pic>
              <p:nvPicPr>
                <p:cNvPr id="27" name="Picture 26"/>
                <p:cNvPicPr>
                  <a:picLocks noChangeAspect="1"/>
                </p:cNvPicPr>
                <p:nvPr/>
              </p:nvPicPr>
              <p:blipFill>
                <a:blip r:embed="rId8"/>
                <a:stretch>
                  <a:fillRect/>
                </a:stretch>
              </p:blipFill>
              <p:spPr>
                <a:xfrm>
                  <a:off x="8856725" y="2275112"/>
                  <a:ext cx="527111" cy="689388"/>
                </a:xfrm>
                <a:prstGeom prst="rect">
                  <a:avLst/>
                </a:prstGeom>
              </p:spPr>
            </p:pic>
            <p:pic>
              <p:nvPicPr>
                <p:cNvPr id="28" name="Picture 27"/>
                <p:cNvPicPr>
                  <a:picLocks noChangeAspect="1"/>
                </p:cNvPicPr>
                <p:nvPr/>
              </p:nvPicPr>
              <p:blipFill>
                <a:blip r:embed="rId8"/>
                <a:stretch>
                  <a:fillRect/>
                </a:stretch>
              </p:blipFill>
              <p:spPr>
                <a:xfrm>
                  <a:off x="8935486" y="2348863"/>
                  <a:ext cx="527111" cy="689388"/>
                </a:xfrm>
                <a:prstGeom prst="rect">
                  <a:avLst/>
                </a:prstGeom>
              </p:spPr>
            </p:pic>
            <p:sp>
              <p:nvSpPr>
                <p:cNvPr id="29" name="Right Triangle 28"/>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49" name="Group 48"/>
          <p:cNvGrpSpPr>
            <a:grpSpLocks noChangeAspect="1"/>
          </p:cNvGrpSpPr>
          <p:nvPr/>
        </p:nvGrpSpPr>
        <p:grpSpPr>
          <a:xfrm>
            <a:off x="3590733" y="5200921"/>
            <a:ext cx="1898081" cy="1148237"/>
            <a:chOff x="781287" y="4564525"/>
            <a:chExt cx="2582491" cy="1562274"/>
          </a:xfrm>
        </p:grpSpPr>
        <p:pic>
          <p:nvPicPr>
            <p:cNvPr id="50" name="Picture 49"/>
            <p:cNvPicPr>
              <a:picLocks noChangeAspect="1"/>
            </p:cNvPicPr>
            <p:nvPr/>
          </p:nvPicPr>
          <p:blipFill>
            <a:blip r:embed="rId9"/>
            <a:stretch>
              <a:fillRect/>
            </a:stretch>
          </p:blipFill>
          <p:spPr>
            <a:xfrm>
              <a:off x="781287" y="4564525"/>
              <a:ext cx="1334951" cy="1267414"/>
            </a:xfrm>
            <a:prstGeom prst="rect">
              <a:avLst/>
            </a:prstGeom>
          </p:spPr>
        </p:pic>
        <p:pic>
          <p:nvPicPr>
            <p:cNvPr id="51" name="Picture 50"/>
            <p:cNvPicPr>
              <a:picLocks noChangeAspect="1"/>
            </p:cNvPicPr>
            <p:nvPr/>
          </p:nvPicPr>
          <p:blipFill>
            <a:blip r:embed="rId10"/>
            <a:stretch>
              <a:fillRect/>
            </a:stretch>
          </p:blipFill>
          <p:spPr>
            <a:xfrm>
              <a:off x="2722844" y="5169800"/>
              <a:ext cx="640934" cy="956999"/>
            </a:xfrm>
            <a:prstGeom prst="rect">
              <a:avLst/>
            </a:prstGeom>
          </p:spPr>
        </p:pic>
        <p:pic>
          <p:nvPicPr>
            <p:cNvPr id="52" name="Picture 51"/>
            <p:cNvPicPr>
              <a:picLocks noChangeAspect="1"/>
            </p:cNvPicPr>
            <p:nvPr/>
          </p:nvPicPr>
          <p:blipFill>
            <a:blip r:embed="rId11"/>
            <a:stretch>
              <a:fillRect/>
            </a:stretch>
          </p:blipFill>
          <p:spPr>
            <a:xfrm>
              <a:off x="1625422" y="5341440"/>
              <a:ext cx="963439" cy="699247"/>
            </a:xfrm>
            <a:prstGeom prst="rect">
              <a:avLst/>
            </a:prstGeom>
          </p:spPr>
        </p:pic>
        <p:pic>
          <p:nvPicPr>
            <p:cNvPr id="53" name="Picture 52"/>
            <p:cNvPicPr>
              <a:picLocks noChangeAspect="1"/>
            </p:cNvPicPr>
            <p:nvPr/>
          </p:nvPicPr>
          <p:blipFill>
            <a:blip r:embed="rId12"/>
            <a:stretch>
              <a:fillRect/>
            </a:stretch>
          </p:blipFill>
          <p:spPr>
            <a:xfrm>
              <a:off x="2087010" y="4919651"/>
              <a:ext cx="907928" cy="658958"/>
            </a:xfrm>
            <a:prstGeom prst="rect">
              <a:avLst/>
            </a:prstGeom>
          </p:spPr>
        </p:pic>
      </p:grpSp>
      <p:cxnSp>
        <p:nvCxnSpPr>
          <p:cNvPr id="54" name="Straight Arrow Connector 53"/>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4714875" y="3100437"/>
            <a:ext cx="2653644" cy="457479"/>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pic>
        <p:nvPicPr>
          <p:cNvPr id="59" name="Picture 58"/>
          <p:cNvPicPr>
            <a:picLocks noChangeAspect="1"/>
          </p:cNvPicPr>
          <p:nvPr/>
        </p:nvPicPr>
        <p:blipFill>
          <a:blip r:embed="rId13"/>
          <a:stretch>
            <a:fillRect/>
          </a:stretch>
        </p:blipFill>
        <p:spPr>
          <a:xfrm>
            <a:off x="4211156" y="1799969"/>
            <a:ext cx="1070685" cy="918720"/>
          </a:xfrm>
          <a:prstGeom prst="rect">
            <a:avLst/>
          </a:prstGeom>
        </p:spPr>
      </p:pic>
      <p:pic>
        <p:nvPicPr>
          <p:cNvPr id="60" name="Picture 59"/>
          <p:cNvPicPr>
            <a:picLocks noChangeAspect="1"/>
          </p:cNvPicPr>
          <p:nvPr/>
        </p:nvPicPr>
        <p:blipFill>
          <a:blip r:embed="rId14"/>
          <a:stretch>
            <a:fillRect/>
          </a:stretch>
        </p:blipFill>
        <p:spPr>
          <a:xfrm>
            <a:off x="9479505" y="3757590"/>
            <a:ext cx="1119353" cy="696000"/>
          </a:xfrm>
          <a:prstGeom prst="rect">
            <a:avLst/>
          </a:prstGeom>
        </p:spPr>
      </p:pic>
      <p:grpSp>
        <p:nvGrpSpPr>
          <p:cNvPr id="61" name="Group 60"/>
          <p:cNvGrpSpPr/>
          <p:nvPr/>
        </p:nvGrpSpPr>
        <p:grpSpPr>
          <a:xfrm>
            <a:off x="7441673" y="1384383"/>
            <a:ext cx="1825494" cy="1178821"/>
            <a:chOff x="9829799" y="4119347"/>
            <a:chExt cx="1825494" cy="1178821"/>
          </a:xfrm>
        </p:grpSpPr>
        <p:grpSp>
          <p:nvGrpSpPr>
            <p:cNvPr id="62" name="Group 61"/>
            <p:cNvGrpSpPr/>
            <p:nvPr/>
          </p:nvGrpSpPr>
          <p:grpSpPr>
            <a:xfrm>
              <a:off x="9829799" y="4119347"/>
              <a:ext cx="1825494" cy="1026956"/>
              <a:chOff x="7066818" y="2726778"/>
              <a:chExt cx="1825494" cy="1026956"/>
            </a:xfrm>
          </p:grpSpPr>
          <p:sp>
            <p:nvSpPr>
              <p:cNvPr id="64" name="Rectangle 63"/>
              <p:cNvSpPr/>
              <p:nvPr/>
            </p:nvSpPr>
            <p:spPr bwMode="auto">
              <a:xfrm>
                <a:off x="7066818" y="2726778"/>
                <a:ext cx="1560153"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SQL Azure</a:t>
                </a:r>
              </a:p>
            </p:txBody>
          </p:sp>
          <p:pic>
            <p:nvPicPr>
              <p:cNvPr id="65" name="Picture 64"/>
              <p:cNvPicPr>
                <a:picLocks noChangeAspect="1"/>
              </p:cNvPicPr>
              <p:nvPr/>
            </p:nvPicPr>
            <p:blipFill>
              <a:blip r:embed="rId2"/>
              <a:stretch>
                <a:fillRect/>
              </a:stretch>
            </p:blipFill>
            <p:spPr>
              <a:xfrm>
                <a:off x="8377827" y="3192050"/>
                <a:ext cx="514485" cy="528960"/>
              </a:xfrm>
              <a:prstGeom prst="rect">
                <a:avLst/>
              </a:prstGeom>
            </p:spPr>
          </p:pic>
        </p:grpSp>
        <p:pic>
          <p:nvPicPr>
            <p:cNvPr id="63" name="Picture 62"/>
            <p:cNvPicPr>
              <a:picLocks noChangeAspect="1"/>
            </p:cNvPicPr>
            <p:nvPr/>
          </p:nvPicPr>
          <p:blipFill>
            <a:blip r:embed="rId15"/>
            <a:stretch>
              <a:fillRect/>
            </a:stretch>
          </p:blipFill>
          <p:spPr>
            <a:xfrm>
              <a:off x="10178386" y="4400635"/>
              <a:ext cx="865650" cy="897533"/>
            </a:xfrm>
            <a:prstGeom prst="rect">
              <a:avLst/>
            </a:prstGeom>
          </p:spPr>
        </p:pic>
      </p:grpSp>
    </p:spTree>
    <p:extLst>
      <p:ext uri="{BB962C8B-B14F-4D97-AF65-F5344CB8AC3E}">
        <p14:creationId xmlns:p14="http://schemas.microsoft.com/office/powerpoint/2010/main" val="3956178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anim calcmode="lin" valueType="num">
                                      <p:cBhvr>
                                        <p:cTn id="23" dur="1000" fill="hold"/>
                                        <p:tgtEl>
                                          <p:spTgt spid="57"/>
                                        </p:tgtEl>
                                        <p:attrNameLst>
                                          <p:attrName>ppt_x</p:attrName>
                                        </p:attrNameLst>
                                      </p:cBhvr>
                                      <p:tavLst>
                                        <p:tav tm="0">
                                          <p:val>
                                            <p:strVal val="#ppt_x"/>
                                          </p:val>
                                        </p:tav>
                                        <p:tav tm="100000">
                                          <p:val>
                                            <p:strVal val="#ppt_x"/>
                                          </p:val>
                                        </p:tav>
                                      </p:tavLst>
                                    </p:anim>
                                    <p:anim calcmode="lin" valueType="num">
                                      <p:cBhvr>
                                        <p:cTn id="24" dur="10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Architecture</a:t>
            </a:r>
            <a:endParaRPr lang="en-US" dirty="0"/>
          </a:p>
        </p:txBody>
      </p:sp>
      <p:grpSp>
        <p:nvGrpSpPr>
          <p:cNvPr id="3" name="Group 2"/>
          <p:cNvGrpSpPr>
            <a:grpSpLocks noChangeAspect="1"/>
          </p:cNvGrpSpPr>
          <p:nvPr/>
        </p:nvGrpSpPr>
        <p:grpSpPr>
          <a:xfrm>
            <a:off x="7152860" y="3676346"/>
            <a:ext cx="3600000" cy="2447493"/>
            <a:chOff x="6065278" y="3005923"/>
            <a:chExt cx="4213950" cy="2864894"/>
          </a:xfrm>
        </p:grpSpPr>
        <p:grpSp>
          <p:nvGrpSpPr>
            <p:cNvPr id="4" name="Group 3"/>
            <p:cNvGrpSpPr>
              <a:grpSpLocks noChangeAspect="1"/>
            </p:cNvGrpSpPr>
            <p:nvPr/>
          </p:nvGrpSpPr>
          <p:grpSpPr>
            <a:xfrm>
              <a:off x="6065278" y="3005923"/>
              <a:ext cx="4213950" cy="2864894"/>
              <a:chOff x="6065278" y="3005923"/>
              <a:chExt cx="4213950" cy="2864894"/>
            </a:xfrm>
          </p:grpSpPr>
          <p:sp>
            <p:nvSpPr>
              <p:cNvPr id="12" name="Rectangle 11"/>
              <p:cNvSpPr/>
              <p:nvPr/>
            </p:nvSpPr>
            <p:spPr bwMode="auto">
              <a:xfrm>
                <a:off x="6065278" y="3257343"/>
                <a:ext cx="3552214" cy="261347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SharePoint 2013</a:t>
                </a:r>
              </a:p>
            </p:txBody>
          </p:sp>
          <p:grpSp>
            <p:nvGrpSpPr>
              <p:cNvPr id="13" name="Group 12"/>
              <p:cNvGrpSpPr>
                <a:grpSpLocks noChangeAspect="1"/>
              </p:cNvGrpSpPr>
              <p:nvPr/>
            </p:nvGrpSpPr>
            <p:grpSpPr>
              <a:xfrm>
                <a:off x="8582002" y="3005923"/>
                <a:ext cx="1697226" cy="1530153"/>
                <a:chOff x="784636" y="1642899"/>
                <a:chExt cx="2274396" cy="2100062"/>
              </a:xfrm>
            </p:grpSpPr>
            <p:grpSp>
              <p:nvGrpSpPr>
                <p:cNvPr id="14" name="Group 13"/>
                <p:cNvGrpSpPr/>
                <p:nvPr/>
              </p:nvGrpSpPr>
              <p:grpSpPr>
                <a:xfrm>
                  <a:off x="1584678" y="1642899"/>
                  <a:ext cx="1474354" cy="1159738"/>
                  <a:chOff x="3259173" y="2265001"/>
                  <a:chExt cx="1474354" cy="1159738"/>
                </a:xfrm>
              </p:grpSpPr>
              <p:pic>
                <p:nvPicPr>
                  <p:cNvPr id="21" name="Picture 20"/>
                  <p:cNvPicPr>
                    <a:picLocks noChangeAspect="1"/>
                  </p:cNvPicPr>
                  <p:nvPr/>
                </p:nvPicPr>
                <p:blipFill>
                  <a:blip r:embed="rId2"/>
                  <a:stretch>
                    <a:fillRect/>
                  </a:stretch>
                </p:blipFill>
                <p:spPr>
                  <a:xfrm>
                    <a:off x="3259173" y="2493797"/>
                    <a:ext cx="465830" cy="863861"/>
                  </a:xfrm>
                  <a:prstGeom prst="rect">
                    <a:avLst/>
                  </a:prstGeom>
                </p:spPr>
              </p:pic>
              <p:pic>
                <p:nvPicPr>
                  <p:cNvPr id="22" name="Picture 21"/>
                  <p:cNvPicPr>
                    <a:picLocks noChangeAspect="1"/>
                  </p:cNvPicPr>
                  <p:nvPr/>
                </p:nvPicPr>
                <p:blipFill>
                  <a:blip r:embed="rId2"/>
                  <a:stretch>
                    <a:fillRect/>
                  </a:stretch>
                </p:blipFill>
                <p:spPr>
                  <a:xfrm>
                    <a:off x="3584595" y="2265001"/>
                    <a:ext cx="465830" cy="863861"/>
                  </a:xfrm>
                  <a:prstGeom prst="rect">
                    <a:avLst/>
                  </a:prstGeom>
                </p:spPr>
              </p:pic>
              <p:pic>
                <p:nvPicPr>
                  <p:cNvPr id="23" name="Picture 22"/>
                  <p:cNvPicPr>
                    <a:picLocks noChangeAspect="1"/>
                  </p:cNvPicPr>
                  <p:nvPr/>
                </p:nvPicPr>
                <p:blipFill>
                  <a:blip r:embed="rId3"/>
                  <a:stretch>
                    <a:fillRect/>
                  </a:stretch>
                </p:blipFill>
                <p:spPr>
                  <a:xfrm>
                    <a:off x="3829702" y="2547779"/>
                    <a:ext cx="903825" cy="876960"/>
                  </a:xfrm>
                  <a:prstGeom prst="rect">
                    <a:avLst/>
                  </a:prstGeom>
                </p:spPr>
              </p:pic>
            </p:grpSp>
            <p:grpSp>
              <p:nvGrpSpPr>
                <p:cNvPr id="15" name="Group 14"/>
                <p:cNvGrpSpPr/>
                <p:nvPr/>
              </p:nvGrpSpPr>
              <p:grpSpPr>
                <a:xfrm>
                  <a:off x="1351763" y="2761698"/>
                  <a:ext cx="1110204" cy="981263"/>
                  <a:chOff x="2552214" y="4019392"/>
                  <a:chExt cx="1110204" cy="981263"/>
                </a:xfrm>
              </p:grpSpPr>
              <p:pic>
                <p:nvPicPr>
                  <p:cNvPr id="19" name="Picture 18"/>
                  <p:cNvPicPr>
                    <a:picLocks noChangeAspect="1"/>
                  </p:cNvPicPr>
                  <p:nvPr/>
                </p:nvPicPr>
                <p:blipFill>
                  <a:blip r:embed="rId2"/>
                  <a:stretch>
                    <a:fillRect/>
                  </a:stretch>
                </p:blipFill>
                <p:spPr>
                  <a:xfrm>
                    <a:off x="2552214" y="4136794"/>
                    <a:ext cx="465830" cy="863861"/>
                  </a:xfrm>
                  <a:prstGeom prst="rect">
                    <a:avLst/>
                  </a:prstGeom>
                </p:spPr>
              </p:pic>
              <p:pic>
                <p:nvPicPr>
                  <p:cNvPr id="20" name="Picture 19"/>
                  <p:cNvPicPr>
                    <a:picLocks noChangeAspect="1"/>
                  </p:cNvPicPr>
                  <p:nvPr/>
                </p:nvPicPr>
                <p:blipFill>
                  <a:blip r:embed="rId4"/>
                  <a:stretch>
                    <a:fillRect/>
                  </a:stretch>
                </p:blipFill>
                <p:spPr>
                  <a:xfrm>
                    <a:off x="2855928" y="4019392"/>
                    <a:ext cx="806490" cy="904800"/>
                  </a:xfrm>
                  <a:prstGeom prst="rect">
                    <a:avLst/>
                  </a:prstGeom>
                </p:spPr>
              </p:pic>
            </p:grpSp>
            <p:grpSp>
              <p:nvGrpSpPr>
                <p:cNvPr id="16" name="Group 15"/>
                <p:cNvGrpSpPr/>
                <p:nvPr/>
              </p:nvGrpSpPr>
              <p:grpSpPr>
                <a:xfrm>
                  <a:off x="784636" y="2008184"/>
                  <a:ext cx="949310" cy="1066996"/>
                  <a:chOff x="1637814" y="2493797"/>
                  <a:chExt cx="949310" cy="1066996"/>
                </a:xfrm>
              </p:grpSpPr>
              <p:pic>
                <p:nvPicPr>
                  <p:cNvPr id="17" name="Picture 16"/>
                  <p:cNvPicPr>
                    <a:picLocks noChangeAspect="1"/>
                  </p:cNvPicPr>
                  <p:nvPr/>
                </p:nvPicPr>
                <p:blipFill>
                  <a:blip r:embed="rId2"/>
                  <a:stretch>
                    <a:fillRect/>
                  </a:stretch>
                </p:blipFill>
                <p:spPr>
                  <a:xfrm>
                    <a:off x="1637814" y="2696932"/>
                    <a:ext cx="465830" cy="863861"/>
                  </a:xfrm>
                  <a:prstGeom prst="rect">
                    <a:avLst/>
                  </a:prstGeom>
                </p:spPr>
              </p:pic>
              <p:pic>
                <p:nvPicPr>
                  <p:cNvPr id="18" name="Picture 17"/>
                  <p:cNvPicPr>
                    <a:picLocks noChangeAspect="1"/>
                  </p:cNvPicPr>
                  <p:nvPr/>
                </p:nvPicPr>
                <p:blipFill>
                  <a:blip r:embed="rId5"/>
                  <a:stretch>
                    <a:fillRect/>
                  </a:stretch>
                </p:blipFill>
                <p:spPr>
                  <a:xfrm>
                    <a:off x="1857111" y="2493797"/>
                    <a:ext cx="730013" cy="911760"/>
                  </a:xfrm>
                  <a:prstGeom prst="rect">
                    <a:avLst/>
                  </a:prstGeom>
                </p:spPr>
              </p:pic>
            </p:grpSp>
          </p:grpSp>
        </p:grpSp>
        <p:grpSp>
          <p:nvGrpSpPr>
            <p:cNvPr id="5" name="Group 4"/>
            <p:cNvGrpSpPr/>
            <p:nvPr/>
          </p:nvGrpSpPr>
          <p:grpSpPr>
            <a:xfrm>
              <a:off x="6444504" y="3916353"/>
              <a:ext cx="1059810" cy="1096970"/>
              <a:chOff x="9477541" y="1148235"/>
              <a:chExt cx="1059810" cy="1096970"/>
            </a:xfrm>
          </p:grpSpPr>
          <p:pic>
            <p:nvPicPr>
              <p:cNvPr id="10" name="Picture 9"/>
              <p:cNvPicPr>
                <a:picLocks noChangeAspect="1"/>
              </p:cNvPicPr>
              <p:nvPr/>
            </p:nvPicPr>
            <p:blipFill>
              <a:blip r:embed="rId6"/>
              <a:stretch>
                <a:fillRect/>
              </a:stretch>
            </p:blipFill>
            <p:spPr>
              <a:xfrm>
                <a:off x="9586780" y="1148235"/>
                <a:ext cx="841328" cy="775240"/>
              </a:xfrm>
              <a:prstGeom prst="rect">
                <a:avLst/>
              </a:prstGeom>
            </p:spPr>
          </p:pic>
          <p:sp>
            <p:nvSpPr>
              <p:cNvPr id="11" name="TextBox 10"/>
              <p:cNvSpPr txBox="1"/>
              <p:nvPr/>
            </p:nvSpPr>
            <p:spPr>
              <a:xfrm>
                <a:off x="9477541" y="1930410"/>
                <a:ext cx="1059810"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Host Web</a:t>
                </a:r>
              </a:p>
            </p:txBody>
          </p:sp>
        </p:grpSp>
        <p:grpSp>
          <p:nvGrpSpPr>
            <p:cNvPr id="6" name="Group 5"/>
            <p:cNvGrpSpPr/>
            <p:nvPr/>
          </p:nvGrpSpPr>
          <p:grpSpPr>
            <a:xfrm>
              <a:off x="7647386" y="5029040"/>
              <a:ext cx="1009895" cy="774932"/>
              <a:chOff x="9733361" y="2768131"/>
              <a:chExt cx="1009895" cy="774932"/>
            </a:xfrm>
          </p:grpSpPr>
          <p:pic>
            <p:nvPicPr>
              <p:cNvPr id="8" name="Picture 7"/>
              <p:cNvPicPr>
                <a:picLocks noChangeAspect="1"/>
              </p:cNvPicPr>
              <p:nvPr/>
            </p:nvPicPr>
            <p:blipFill>
              <a:blip r:embed="rId7"/>
              <a:stretch>
                <a:fillRect/>
              </a:stretch>
            </p:blipFill>
            <p:spPr>
              <a:xfrm>
                <a:off x="9946303" y="2768131"/>
                <a:ext cx="584010" cy="487200"/>
              </a:xfrm>
              <a:prstGeom prst="rect">
                <a:avLst/>
              </a:prstGeom>
            </p:spPr>
          </p:pic>
          <p:sp>
            <p:nvSpPr>
              <p:cNvPr id="9" name="TextBox 8"/>
              <p:cNvSpPr txBox="1"/>
              <p:nvPr/>
            </p:nvSpPr>
            <p:spPr>
              <a:xfrm>
                <a:off x="9733361" y="3228268"/>
                <a:ext cx="1009895" cy="314795"/>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Web</a:t>
                </a:r>
              </a:p>
            </p:txBody>
          </p:sp>
        </p:grpSp>
        <p:cxnSp>
          <p:nvCxnSpPr>
            <p:cNvPr id="7" name="Elbow Connector 6"/>
            <p:cNvCxnSpPr>
              <a:endCxn id="8" idx="0"/>
            </p:cNvCxnSpPr>
            <p:nvPr/>
          </p:nvCxnSpPr>
          <p:spPr>
            <a:xfrm>
              <a:off x="7395071" y="4303973"/>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881552" y="2010880"/>
            <a:ext cx="3467604" cy="2447494"/>
            <a:chOff x="1656544" y="2966178"/>
            <a:chExt cx="3467604" cy="2447494"/>
          </a:xfrm>
        </p:grpSpPr>
        <p:sp>
          <p:nvSpPr>
            <p:cNvPr id="25" name="Rectangle 24"/>
            <p:cNvSpPr/>
            <p:nvPr/>
          </p:nvSpPr>
          <p:spPr bwMode="auto">
            <a:xfrm>
              <a:off x="1656544" y="3180968"/>
              <a:ext cx="3034675" cy="2232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tx1">
                      <a:lumMod val="65000"/>
                      <a:lumOff val="35000"/>
                    </a:schemeClr>
                  </a:solidFill>
                  <a:ea typeface="Segoe UI" pitchFamily="34" charset="0"/>
                  <a:cs typeface="Segoe UI" pitchFamily="34" charset="0"/>
                </a:rPr>
                <a:t>Internet Information Server</a:t>
              </a:r>
            </a:p>
          </p:txBody>
        </p:sp>
        <p:pic>
          <p:nvPicPr>
            <p:cNvPr id="26" name="Picture 25"/>
            <p:cNvPicPr>
              <a:picLocks noChangeAspect="1"/>
            </p:cNvPicPr>
            <p:nvPr/>
          </p:nvPicPr>
          <p:blipFill>
            <a:blip r:embed="rId8"/>
            <a:stretch>
              <a:fillRect/>
            </a:stretch>
          </p:blipFill>
          <p:spPr>
            <a:xfrm>
              <a:off x="4258290" y="2966178"/>
              <a:ext cx="865858" cy="969438"/>
            </a:xfrm>
            <a:prstGeom prst="rect">
              <a:avLst/>
            </a:prstGeom>
          </p:spPr>
        </p:pic>
        <p:grpSp>
          <p:nvGrpSpPr>
            <p:cNvPr id="27" name="Group 26"/>
            <p:cNvGrpSpPr/>
            <p:nvPr/>
          </p:nvGrpSpPr>
          <p:grpSpPr>
            <a:xfrm>
              <a:off x="2154624" y="4057920"/>
              <a:ext cx="2038514" cy="1120320"/>
              <a:chOff x="1929148" y="3558828"/>
              <a:chExt cx="2038514" cy="1120320"/>
            </a:xfrm>
          </p:grpSpPr>
          <p:grpSp>
            <p:nvGrpSpPr>
              <p:cNvPr id="28" name="Group 27"/>
              <p:cNvGrpSpPr/>
              <p:nvPr/>
            </p:nvGrpSpPr>
            <p:grpSpPr>
              <a:xfrm>
                <a:off x="3082467" y="3573039"/>
                <a:ext cx="885195" cy="761294"/>
                <a:chOff x="7956376" y="6096598"/>
                <a:chExt cx="885320" cy="761402"/>
              </a:xfrm>
            </p:grpSpPr>
            <p:sp>
              <p:nvSpPr>
                <p:cNvPr id="54" name="Arc 53"/>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pic>
              <p:nvPicPr>
                <p:cNvPr id="55" name="Picture 54"/>
                <p:cNvPicPr>
                  <a:picLocks noChangeAspect="1"/>
                </p:cNvPicPr>
                <p:nvPr/>
              </p:nvPicPr>
              <p:blipFill>
                <a:blip r:embed="rId9"/>
                <a:stretch>
                  <a:fillRect/>
                </a:stretch>
              </p:blipFill>
              <p:spPr>
                <a:xfrm>
                  <a:off x="8025412" y="6179037"/>
                  <a:ext cx="713910" cy="636559"/>
                </a:xfrm>
                <a:prstGeom prst="rect">
                  <a:avLst/>
                </a:prstGeom>
              </p:spPr>
            </p:pic>
          </p:grpSp>
          <p:grpSp>
            <p:nvGrpSpPr>
              <p:cNvPr id="29" name="Group 28"/>
              <p:cNvGrpSpPr>
                <a:grpSpLocks noChangeAspect="1"/>
              </p:cNvGrpSpPr>
              <p:nvPr/>
            </p:nvGrpSpPr>
            <p:grpSpPr>
              <a:xfrm>
                <a:off x="1929148" y="4146210"/>
                <a:ext cx="397077" cy="504000"/>
                <a:chOff x="6278801" y="2244912"/>
                <a:chExt cx="605042" cy="767962"/>
              </a:xfrm>
            </p:grpSpPr>
            <p:pic>
              <p:nvPicPr>
                <p:cNvPr id="50" name="Picture 49"/>
                <p:cNvPicPr>
                  <a:picLocks noChangeAspect="1"/>
                </p:cNvPicPr>
                <p:nvPr/>
              </p:nvPicPr>
              <p:blipFill>
                <a:blip r:embed="rId10"/>
                <a:stretch>
                  <a:fillRect/>
                </a:stretch>
              </p:blipFill>
              <p:spPr>
                <a:xfrm>
                  <a:off x="6278801" y="2244912"/>
                  <a:ext cx="527111" cy="689388"/>
                </a:xfrm>
                <a:prstGeom prst="rect">
                  <a:avLst/>
                </a:prstGeom>
              </p:spPr>
            </p:pic>
            <p:pic>
              <p:nvPicPr>
                <p:cNvPr id="51" name="Picture 50"/>
                <p:cNvPicPr>
                  <a:picLocks noChangeAspect="1"/>
                </p:cNvPicPr>
                <p:nvPr/>
              </p:nvPicPr>
              <p:blipFill>
                <a:blip r:embed="rId10"/>
                <a:stretch>
                  <a:fillRect/>
                </a:stretch>
              </p:blipFill>
              <p:spPr>
                <a:xfrm>
                  <a:off x="6356732" y="2323486"/>
                  <a:ext cx="527111" cy="689388"/>
                </a:xfrm>
                <a:prstGeom prst="rect">
                  <a:avLst/>
                </a:prstGeom>
              </p:spPr>
            </p:pic>
            <p:sp>
              <p:nvSpPr>
                <p:cNvPr id="52" name="Right Triangle 51"/>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6422020" y="2719459"/>
                  <a:ext cx="320464" cy="257933"/>
                </a:xfrm>
                <a:prstGeom prst="rect">
                  <a:avLst/>
                </a:prstGeom>
                <a:noFill/>
              </p:spPr>
              <p:txBody>
                <a:bodyPr wrap="none" lIns="0" tIns="0" rIns="0" bIns="0" rtlCol="0">
                  <a:spAutoFit/>
                </a:bodyPr>
                <a:lstStyle/>
                <a:p>
                  <a:r>
                    <a:rPr lang="fi-FI" sz="1100" spc="-70" dirty="0" smtClean="0">
                      <a:solidFill>
                        <a:schemeClr val="bg1"/>
                      </a:solidFill>
                      <a:effectLst>
                        <a:outerShdw blurRad="50800" dist="38100" dir="2700000" algn="tl" rotWithShape="0">
                          <a:schemeClr val="tx2">
                            <a:alpha val="40000"/>
                          </a:schemeClr>
                        </a:outerShdw>
                      </a:effectLst>
                    </a:rPr>
                    <a:t>CSS</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0" name="Group 29"/>
              <p:cNvGrpSpPr>
                <a:grpSpLocks noChangeAspect="1"/>
              </p:cNvGrpSpPr>
              <p:nvPr/>
            </p:nvGrpSpPr>
            <p:grpSpPr>
              <a:xfrm>
                <a:off x="2160143" y="3845503"/>
                <a:ext cx="400137" cy="504000"/>
                <a:chOff x="6926384" y="2275112"/>
                <a:chExt cx="605872" cy="763139"/>
              </a:xfrm>
            </p:grpSpPr>
            <p:pic>
              <p:nvPicPr>
                <p:cNvPr id="46" name="Picture 45"/>
                <p:cNvPicPr>
                  <a:picLocks noChangeAspect="1"/>
                </p:cNvPicPr>
                <p:nvPr/>
              </p:nvPicPr>
              <p:blipFill>
                <a:blip r:embed="rId10"/>
                <a:stretch>
                  <a:fillRect/>
                </a:stretch>
              </p:blipFill>
              <p:spPr>
                <a:xfrm>
                  <a:off x="6926384" y="2275112"/>
                  <a:ext cx="527111" cy="689388"/>
                </a:xfrm>
                <a:prstGeom prst="rect">
                  <a:avLst/>
                </a:prstGeom>
              </p:spPr>
            </p:pic>
            <p:pic>
              <p:nvPicPr>
                <p:cNvPr id="47" name="Picture 46"/>
                <p:cNvPicPr>
                  <a:picLocks noChangeAspect="1"/>
                </p:cNvPicPr>
                <p:nvPr/>
              </p:nvPicPr>
              <p:blipFill>
                <a:blip r:embed="rId10"/>
                <a:stretch>
                  <a:fillRect/>
                </a:stretch>
              </p:blipFill>
              <p:spPr>
                <a:xfrm>
                  <a:off x="7005145" y="2348863"/>
                  <a:ext cx="527111" cy="689388"/>
                </a:xfrm>
                <a:prstGeom prst="rect">
                  <a:avLst/>
                </a:prstGeom>
              </p:spPr>
            </p:pic>
            <p:sp>
              <p:nvSpPr>
                <p:cNvPr id="48" name="Right Triangle 47"/>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a:t>
                  </a:r>
                  <a:r>
                    <a:rPr lang="fi-FI" sz="1100" spc="-70" dirty="0" smtClean="0">
                      <a:solidFill>
                        <a:schemeClr val="bg1"/>
                      </a:solidFill>
                      <a:effectLst>
                        <a:outerShdw blurRad="50800" dist="38100" dir="2700000" algn="tl" rotWithShape="0">
                          <a:schemeClr val="tx2">
                            <a:alpha val="40000"/>
                          </a:schemeClr>
                        </a:outerShdw>
                      </a:effectLst>
                    </a:rPr>
                    <a:t>ng</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1" name="Group 30"/>
              <p:cNvGrpSpPr>
                <a:grpSpLocks noChangeAspect="1"/>
              </p:cNvGrpSpPr>
              <p:nvPr/>
            </p:nvGrpSpPr>
            <p:grpSpPr>
              <a:xfrm>
                <a:off x="1940507" y="3558828"/>
                <a:ext cx="400137" cy="504000"/>
                <a:chOff x="7583233" y="2275112"/>
                <a:chExt cx="605872" cy="763139"/>
              </a:xfrm>
            </p:grpSpPr>
            <p:pic>
              <p:nvPicPr>
                <p:cNvPr id="42" name="Picture 41"/>
                <p:cNvPicPr>
                  <a:picLocks noChangeAspect="1"/>
                </p:cNvPicPr>
                <p:nvPr/>
              </p:nvPicPr>
              <p:blipFill>
                <a:blip r:embed="rId10"/>
                <a:stretch>
                  <a:fillRect/>
                </a:stretch>
              </p:blipFill>
              <p:spPr>
                <a:xfrm>
                  <a:off x="7583233" y="2275112"/>
                  <a:ext cx="527111" cy="689388"/>
                </a:xfrm>
                <a:prstGeom prst="rect">
                  <a:avLst/>
                </a:prstGeom>
              </p:spPr>
            </p:pic>
            <p:pic>
              <p:nvPicPr>
                <p:cNvPr id="43" name="Picture 42"/>
                <p:cNvPicPr>
                  <a:picLocks noChangeAspect="1"/>
                </p:cNvPicPr>
                <p:nvPr/>
              </p:nvPicPr>
              <p:blipFill>
                <a:blip r:embed="rId10"/>
                <a:stretch>
                  <a:fillRect/>
                </a:stretch>
              </p:blipFill>
              <p:spPr>
                <a:xfrm>
                  <a:off x="7661994" y="2348863"/>
                  <a:ext cx="527111" cy="689388"/>
                </a:xfrm>
                <a:prstGeom prst="rect">
                  <a:avLst/>
                </a:prstGeom>
              </p:spPr>
            </p:pic>
            <p:sp>
              <p:nvSpPr>
                <p:cNvPr id="44" name="Right Triangle 43"/>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7727283" y="2744836"/>
                  <a:ext cx="367964" cy="256313"/>
                </a:xfrm>
                <a:prstGeom prst="rect">
                  <a:avLst/>
                </a:prstGeom>
                <a:noFill/>
              </p:spPr>
              <p:txBody>
                <a:bodyPr wrap="none" lIns="0" tIns="0" rIns="0" bIns="0" rtlCol="0">
                  <a:spAutoFit/>
                </a:bodyPr>
                <a:lstStyle/>
                <a:p>
                  <a:r>
                    <a:rPr lang="fi-FI" sz="1100" spc="-70" dirty="0" err="1" smtClean="0">
                      <a:solidFill>
                        <a:schemeClr val="bg1"/>
                      </a:solidFill>
                      <a:effectLst>
                        <a:outerShdw blurRad="50800" dist="38100" dir="2700000" algn="tl" rotWithShape="0">
                          <a:schemeClr val="tx2">
                            <a:alpha val="40000"/>
                          </a:schemeClr>
                        </a:outerShdw>
                      </a:effectLst>
                    </a:rPr>
                    <a:t>aspx</a:t>
                  </a:r>
                  <a:endParaRPr lang="en-US" sz="1100" spc="-70" dirty="0" smtClean="0">
                    <a:solidFill>
                      <a:schemeClr val="bg1"/>
                    </a:solidFill>
                    <a:effectLst>
                      <a:outerShdw blurRad="50800" dist="38100" dir="2700000" algn="tl" rotWithShape="0">
                        <a:schemeClr val="tx2">
                          <a:alpha val="40000"/>
                        </a:schemeClr>
                      </a:outerShdw>
                    </a:effectLst>
                  </a:endParaRPr>
                </a:p>
              </p:txBody>
            </p:sp>
          </p:grpSp>
          <p:grpSp>
            <p:nvGrpSpPr>
              <p:cNvPr id="32" name="Group 31"/>
              <p:cNvGrpSpPr>
                <a:grpSpLocks noChangeAspect="1"/>
              </p:cNvGrpSpPr>
              <p:nvPr/>
            </p:nvGrpSpPr>
            <p:grpSpPr>
              <a:xfrm>
                <a:off x="2618857" y="3788428"/>
                <a:ext cx="409562" cy="504000"/>
                <a:chOff x="8228898" y="2273094"/>
                <a:chExt cx="621781" cy="765157"/>
              </a:xfrm>
            </p:grpSpPr>
            <p:pic>
              <p:nvPicPr>
                <p:cNvPr id="38" name="Picture 37"/>
                <p:cNvPicPr>
                  <a:picLocks noChangeAspect="1"/>
                </p:cNvPicPr>
                <p:nvPr/>
              </p:nvPicPr>
              <p:blipFill>
                <a:blip r:embed="rId10"/>
                <a:stretch>
                  <a:fillRect/>
                </a:stretch>
              </p:blipFill>
              <p:spPr>
                <a:xfrm>
                  <a:off x="8228898" y="2273094"/>
                  <a:ext cx="527111" cy="689388"/>
                </a:xfrm>
                <a:prstGeom prst="rect">
                  <a:avLst/>
                </a:prstGeom>
              </p:spPr>
            </p:pic>
            <p:pic>
              <p:nvPicPr>
                <p:cNvPr id="39" name="Picture 38"/>
                <p:cNvPicPr>
                  <a:picLocks noChangeAspect="1"/>
                </p:cNvPicPr>
                <p:nvPr/>
              </p:nvPicPr>
              <p:blipFill>
                <a:blip r:embed="rId10"/>
                <a:stretch>
                  <a:fillRect/>
                </a:stretch>
              </p:blipFill>
              <p:spPr>
                <a:xfrm>
                  <a:off x="8323568" y="2348863"/>
                  <a:ext cx="527111" cy="689388"/>
                </a:xfrm>
                <a:prstGeom prst="rect">
                  <a:avLst/>
                </a:prstGeom>
              </p:spPr>
            </p:pic>
            <p:sp>
              <p:nvSpPr>
                <p:cNvPr id="40" name="Right Triangle 39"/>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8385074" y="2783306"/>
                  <a:ext cx="446325" cy="210265"/>
                </a:xfrm>
                <a:prstGeom prst="rect">
                  <a:avLst/>
                </a:prstGeom>
                <a:noFill/>
              </p:spPr>
              <p:txBody>
                <a:bodyPr wrap="none" lIns="0" tIns="0" rIns="0" bIns="0" rtlCol="0">
                  <a:spAutoFit/>
                </a:bodyPr>
                <a:lstStyle/>
                <a:p>
                  <a:r>
                    <a:rPr lang="fi-FI" sz="900" spc="-70" dirty="0" err="1" smtClean="0">
                      <a:solidFill>
                        <a:schemeClr val="bg1"/>
                      </a:solidFill>
                      <a:effectLst>
                        <a:outerShdw blurRad="50800" dist="38100" dir="2700000" algn="tl" rotWithShape="0">
                          <a:schemeClr val="tx2">
                            <a:alpha val="40000"/>
                          </a:schemeClr>
                        </a:outerShdw>
                      </a:effectLst>
                    </a:rPr>
                    <a:t>master</a:t>
                  </a:r>
                  <a:endParaRPr lang="en-US" sz="900" spc="-70" dirty="0" smtClean="0">
                    <a:solidFill>
                      <a:schemeClr val="bg1"/>
                    </a:solidFill>
                    <a:effectLst>
                      <a:outerShdw blurRad="50800" dist="38100" dir="2700000" algn="tl" rotWithShape="0">
                        <a:schemeClr val="tx2">
                          <a:alpha val="40000"/>
                        </a:schemeClr>
                      </a:outerShdw>
                    </a:effectLst>
                  </a:endParaRPr>
                </a:p>
              </p:txBody>
            </p:sp>
          </p:grpSp>
          <p:grpSp>
            <p:nvGrpSpPr>
              <p:cNvPr id="33" name="Group 32"/>
              <p:cNvGrpSpPr>
                <a:grpSpLocks noChangeAspect="1"/>
              </p:cNvGrpSpPr>
              <p:nvPr/>
            </p:nvGrpSpPr>
            <p:grpSpPr>
              <a:xfrm>
                <a:off x="2468161" y="4175148"/>
                <a:ext cx="400137" cy="504000"/>
                <a:chOff x="8856725" y="2275112"/>
                <a:chExt cx="605872" cy="763139"/>
              </a:xfrm>
            </p:grpSpPr>
            <p:pic>
              <p:nvPicPr>
                <p:cNvPr id="34" name="Picture 33"/>
                <p:cNvPicPr>
                  <a:picLocks noChangeAspect="1"/>
                </p:cNvPicPr>
                <p:nvPr/>
              </p:nvPicPr>
              <p:blipFill>
                <a:blip r:embed="rId10"/>
                <a:stretch>
                  <a:fillRect/>
                </a:stretch>
              </p:blipFill>
              <p:spPr>
                <a:xfrm>
                  <a:off x="8856725" y="2275112"/>
                  <a:ext cx="527111" cy="689388"/>
                </a:xfrm>
                <a:prstGeom prst="rect">
                  <a:avLst/>
                </a:prstGeom>
              </p:spPr>
            </p:pic>
            <p:pic>
              <p:nvPicPr>
                <p:cNvPr id="35" name="Picture 34"/>
                <p:cNvPicPr>
                  <a:picLocks noChangeAspect="1"/>
                </p:cNvPicPr>
                <p:nvPr/>
              </p:nvPicPr>
              <p:blipFill>
                <a:blip r:embed="rId10"/>
                <a:stretch>
                  <a:fillRect/>
                </a:stretch>
              </p:blipFill>
              <p:spPr>
                <a:xfrm>
                  <a:off x="8935486" y="2348863"/>
                  <a:ext cx="527111" cy="689388"/>
                </a:xfrm>
                <a:prstGeom prst="rect">
                  <a:avLst/>
                </a:prstGeom>
              </p:spPr>
            </p:pic>
            <p:sp>
              <p:nvSpPr>
                <p:cNvPr id="36" name="Right Triangle 3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smtClean="0">
                      <a:solidFill>
                        <a:schemeClr val="bg1"/>
                      </a:solidFill>
                      <a:effectLst>
                        <a:outerShdw blurRad="50800" dist="38100" dir="2700000" algn="tl" rotWithShape="0">
                          <a:schemeClr val="tx2">
                            <a:alpha val="40000"/>
                          </a:schemeClr>
                        </a:outerShdw>
                      </a:effectLst>
                    </a:rPr>
                    <a:t>js</a:t>
                  </a:r>
                  <a:endParaRPr lang="en-US" sz="1400" spc="-70" dirty="0" smtClean="0">
                    <a:solidFill>
                      <a:schemeClr val="bg1"/>
                    </a:solidFill>
                    <a:effectLst>
                      <a:outerShdw blurRad="50800" dist="38100" dir="2700000" algn="tl" rotWithShape="0">
                        <a:schemeClr val="tx2">
                          <a:alpha val="40000"/>
                        </a:schemeClr>
                      </a:outerShdw>
                    </a:effectLst>
                  </a:endParaRPr>
                </a:p>
              </p:txBody>
            </p:sp>
          </p:grpSp>
        </p:grpSp>
      </p:grpSp>
      <p:grpSp>
        <p:nvGrpSpPr>
          <p:cNvPr id="56" name="Group 55"/>
          <p:cNvGrpSpPr/>
          <p:nvPr/>
        </p:nvGrpSpPr>
        <p:grpSpPr>
          <a:xfrm>
            <a:off x="7355462" y="2618393"/>
            <a:ext cx="1399999" cy="878915"/>
            <a:chOff x="10169960" y="3361847"/>
            <a:chExt cx="1399999" cy="878915"/>
          </a:xfrm>
        </p:grpSpPr>
        <p:pic>
          <p:nvPicPr>
            <p:cNvPr id="57" name="Picture 56"/>
            <p:cNvPicPr>
              <a:picLocks noChangeAspect="1"/>
            </p:cNvPicPr>
            <p:nvPr/>
          </p:nvPicPr>
          <p:blipFill>
            <a:blip r:embed="rId11"/>
            <a:stretch>
              <a:fillRect/>
            </a:stretch>
          </p:blipFill>
          <p:spPr>
            <a:xfrm>
              <a:off x="10571003" y="3361847"/>
              <a:ext cx="597915" cy="598560"/>
            </a:xfrm>
            <a:prstGeom prst="rect">
              <a:avLst/>
            </a:prstGeom>
          </p:spPr>
        </p:pic>
        <p:sp>
          <p:nvSpPr>
            <p:cNvPr id="58" name="TextBox 57"/>
            <p:cNvSpPr txBox="1"/>
            <p:nvPr/>
          </p:nvSpPr>
          <p:spPr>
            <a:xfrm>
              <a:off x="10169960" y="3932985"/>
              <a:ext cx="139999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Web Services</a:t>
              </a:r>
            </a:p>
          </p:txBody>
        </p:sp>
      </p:grpSp>
      <p:grpSp>
        <p:nvGrpSpPr>
          <p:cNvPr id="59" name="Group 58"/>
          <p:cNvGrpSpPr/>
          <p:nvPr/>
        </p:nvGrpSpPr>
        <p:grpSpPr>
          <a:xfrm>
            <a:off x="7460657" y="1252583"/>
            <a:ext cx="1074781" cy="1258416"/>
            <a:chOff x="5533729" y="1219725"/>
            <a:chExt cx="1074781" cy="1258416"/>
          </a:xfrm>
        </p:grpSpPr>
        <p:pic>
          <p:nvPicPr>
            <p:cNvPr id="60" name="Picture 59"/>
            <p:cNvPicPr>
              <a:picLocks noChangeAspect="1"/>
            </p:cNvPicPr>
            <p:nvPr/>
          </p:nvPicPr>
          <p:blipFill>
            <a:blip r:embed="rId2"/>
            <a:stretch>
              <a:fillRect/>
            </a:stretch>
          </p:blipFill>
          <p:spPr>
            <a:xfrm>
              <a:off x="5533729" y="1292597"/>
              <a:ext cx="465830" cy="863861"/>
            </a:xfrm>
            <a:prstGeom prst="rect">
              <a:avLst/>
            </a:prstGeom>
          </p:spPr>
        </p:pic>
        <p:pic>
          <p:nvPicPr>
            <p:cNvPr id="61" name="Picture 60"/>
            <p:cNvPicPr>
              <a:picLocks noChangeAspect="1"/>
            </p:cNvPicPr>
            <p:nvPr/>
          </p:nvPicPr>
          <p:blipFill>
            <a:blip r:embed="rId5"/>
            <a:stretch>
              <a:fillRect/>
            </a:stretch>
          </p:blipFill>
          <p:spPr>
            <a:xfrm>
              <a:off x="5835073" y="1219725"/>
              <a:ext cx="730013" cy="911760"/>
            </a:xfrm>
            <a:prstGeom prst="rect">
              <a:avLst/>
            </a:prstGeom>
          </p:spPr>
        </p:pic>
        <p:sp>
          <p:nvSpPr>
            <p:cNvPr id="62" name="TextBox 61"/>
            <p:cNvSpPr txBox="1"/>
            <p:nvPr/>
          </p:nvSpPr>
          <p:spPr>
            <a:xfrm>
              <a:off x="5533729" y="2170364"/>
              <a:ext cx="1074781"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Databases</a:t>
              </a:r>
            </a:p>
          </p:txBody>
        </p:sp>
      </p:grpSp>
      <p:grpSp>
        <p:nvGrpSpPr>
          <p:cNvPr id="63" name="Group 62"/>
          <p:cNvGrpSpPr>
            <a:grpSpLocks noChangeAspect="1"/>
          </p:cNvGrpSpPr>
          <p:nvPr/>
        </p:nvGrpSpPr>
        <p:grpSpPr>
          <a:xfrm>
            <a:off x="3590733" y="5200921"/>
            <a:ext cx="1898081" cy="1148237"/>
            <a:chOff x="781287" y="4564525"/>
            <a:chExt cx="2582491" cy="1562274"/>
          </a:xfrm>
        </p:grpSpPr>
        <p:pic>
          <p:nvPicPr>
            <p:cNvPr id="64" name="Picture 63"/>
            <p:cNvPicPr>
              <a:picLocks noChangeAspect="1"/>
            </p:cNvPicPr>
            <p:nvPr/>
          </p:nvPicPr>
          <p:blipFill>
            <a:blip r:embed="rId12"/>
            <a:stretch>
              <a:fillRect/>
            </a:stretch>
          </p:blipFill>
          <p:spPr>
            <a:xfrm>
              <a:off x="781287" y="4564525"/>
              <a:ext cx="1334951" cy="1267414"/>
            </a:xfrm>
            <a:prstGeom prst="rect">
              <a:avLst/>
            </a:prstGeom>
          </p:spPr>
        </p:pic>
        <p:pic>
          <p:nvPicPr>
            <p:cNvPr id="65" name="Picture 64"/>
            <p:cNvPicPr>
              <a:picLocks noChangeAspect="1"/>
            </p:cNvPicPr>
            <p:nvPr/>
          </p:nvPicPr>
          <p:blipFill>
            <a:blip r:embed="rId13"/>
            <a:stretch>
              <a:fillRect/>
            </a:stretch>
          </p:blipFill>
          <p:spPr>
            <a:xfrm>
              <a:off x="2722844" y="5169800"/>
              <a:ext cx="640934" cy="956999"/>
            </a:xfrm>
            <a:prstGeom prst="rect">
              <a:avLst/>
            </a:prstGeom>
          </p:spPr>
        </p:pic>
        <p:pic>
          <p:nvPicPr>
            <p:cNvPr id="66" name="Picture 65"/>
            <p:cNvPicPr>
              <a:picLocks noChangeAspect="1"/>
            </p:cNvPicPr>
            <p:nvPr/>
          </p:nvPicPr>
          <p:blipFill>
            <a:blip r:embed="rId14"/>
            <a:stretch>
              <a:fillRect/>
            </a:stretch>
          </p:blipFill>
          <p:spPr>
            <a:xfrm>
              <a:off x="1625422" y="5341440"/>
              <a:ext cx="963439" cy="699247"/>
            </a:xfrm>
            <a:prstGeom prst="rect">
              <a:avLst/>
            </a:prstGeom>
          </p:spPr>
        </p:pic>
        <p:pic>
          <p:nvPicPr>
            <p:cNvPr id="67" name="Picture 66"/>
            <p:cNvPicPr>
              <a:picLocks noChangeAspect="1"/>
            </p:cNvPicPr>
            <p:nvPr/>
          </p:nvPicPr>
          <p:blipFill>
            <a:blip r:embed="rId15"/>
            <a:stretch>
              <a:fillRect/>
            </a:stretch>
          </p:blipFill>
          <p:spPr>
            <a:xfrm>
              <a:off x="2087010" y="4919651"/>
              <a:ext cx="907928" cy="658958"/>
            </a:xfrm>
            <a:prstGeom prst="rect">
              <a:avLst/>
            </a:prstGeom>
          </p:spPr>
        </p:pic>
      </p:grpSp>
      <p:cxnSp>
        <p:nvCxnSpPr>
          <p:cNvPr id="68" name="Straight Arrow Connector 67"/>
          <p:cNvCxnSpPr/>
          <p:nvPr/>
        </p:nvCxnSpPr>
        <p:spPr>
          <a:xfrm flipV="1">
            <a:off x="4574335" y="2010880"/>
            <a:ext cx="2781127" cy="148642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V="1">
            <a:off x="4714875" y="2980318"/>
            <a:ext cx="2640587" cy="57759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4574335" y="3668293"/>
            <a:ext cx="2886322" cy="1046582"/>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5615196" y="5820922"/>
            <a:ext cx="1407823" cy="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flipH="1" flipV="1">
            <a:off x="3359820" y="4567892"/>
            <a:ext cx="613227" cy="688920"/>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06973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50583"/>
          </a:xfrm>
        </p:spPr>
        <p:txBody>
          <a:bodyPr/>
          <a:lstStyle/>
          <a:p>
            <a:r>
              <a:rPr lang="en-US" dirty="0" smtClean="0"/>
              <a:t>Remote web always has full rights to add-in web</a:t>
            </a:r>
          </a:p>
          <a:p>
            <a:r>
              <a:rPr lang="en-US" dirty="0" smtClean="0"/>
              <a:t>Add-in permissions are the lesser of user and add-in permissions to the given resource</a:t>
            </a:r>
          </a:p>
          <a:p>
            <a:r>
              <a:rPr lang="en-US" dirty="0" smtClean="0"/>
              <a:t>Provider-hosted add-ins can utilize “app-only” permissions to “elevate” privileges.</a:t>
            </a:r>
            <a:endParaRPr lang="en-US" dirty="0"/>
          </a:p>
        </p:txBody>
      </p:sp>
      <p:sp>
        <p:nvSpPr>
          <p:cNvPr id="3" name="Title 2"/>
          <p:cNvSpPr>
            <a:spLocks noGrp="1"/>
          </p:cNvSpPr>
          <p:nvPr>
            <p:ph type="title"/>
          </p:nvPr>
        </p:nvSpPr>
        <p:spPr/>
        <p:txBody>
          <a:bodyPr/>
          <a:lstStyle/>
          <a:p>
            <a:r>
              <a:rPr lang="en-US" dirty="0" smtClean="0"/>
              <a:t>Add-in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purl.org/dc/elements/1.1/"/>
    <ds:schemaRef ds:uri="http://schemas.microsoft.com/office/infopath/2007/PartnerControls"/>
    <ds:schemaRef ds:uri="http://purl.org/dc/dcmitype/"/>
    <ds:schemaRef ds:uri="http://www.w3.org/XML/1998/namespace"/>
    <ds:schemaRef ds:uri="http://schemas.microsoft.com/office/2006/documentManagement/types"/>
    <ds:schemaRef ds:uri="http://schemas.openxmlformats.org/package/2006/metadata/core-properties"/>
    <ds:schemaRef ds:uri="5fad15d0-477e-40da-a20d-40d4ca777cb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3691</Words>
  <Application>Microsoft Office PowerPoint</Application>
  <PresentationFormat>Custom</PresentationFormat>
  <Paragraphs>472</Paragraphs>
  <Slides>42</Slides>
  <Notes>25</Notes>
  <HiddenSlides>1</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42</vt:i4>
      </vt:variant>
    </vt:vector>
  </HeadingPairs>
  <TitlesOfParts>
    <vt:vector size="58" baseType="lpstr">
      <vt:lpstr>Arial</vt:lpstr>
      <vt:lpstr>Calibri</vt:lpstr>
      <vt:lpstr>Calibri Light</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Theme</vt:lpstr>
      <vt:lpstr>Office 365 Development</vt:lpstr>
      <vt:lpstr>Course Agenda</vt:lpstr>
      <vt:lpstr>Deep Dive into Provider Hosted Apps</vt:lpstr>
      <vt:lpstr>Agenda </vt:lpstr>
      <vt:lpstr>Developer vision</vt:lpstr>
      <vt:lpstr>Introduction</vt:lpstr>
      <vt:lpstr>Cloud Architecture</vt:lpstr>
      <vt:lpstr>On-Premises Architecture</vt:lpstr>
      <vt:lpstr>Add-in Permissions</vt:lpstr>
      <vt:lpstr>App-Only Permissions</vt:lpstr>
      <vt:lpstr>Creating Provider-Hosted Add-ins</vt:lpstr>
      <vt:lpstr>PowerPoint Presentation</vt:lpstr>
      <vt:lpstr>Programming in C#</vt:lpstr>
      <vt:lpstr>SharePointContextProvider Class</vt:lpstr>
      <vt:lpstr>Validating Context Token</vt:lpstr>
      <vt:lpstr>Managing SharePoint Context</vt:lpstr>
      <vt:lpstr>Managing Security Tokens</vt:lpstr>
      <vt:lpstr>Managed CSOM</vt:lpstr>
      <vt:lpstr>Managed REST</vt:lpstr>
      <vt:lpstr>Remote Event Receivers</vt:lpstr>
      <vt:lpstr>Remote Event Handlers</vt:lpstr>
      <vt:lpstr>Supported Events</vt:lpstr>
      <vt:lpstr>Adding a Remote Event Receiver</vt:lpstr>
      <vt:lpstr>IRemoteEventService</vt:lpstr>
      <vt:lpstr>SPRemoteEventProperties</vt:lpstr>
      <vt:lpstr>SPRemoteEventResult</vt:lpstr>
      <vt:lpstr>Registering Events Receivers</vt:lpstr>
      <vt:lpstr>Debugging Considerations</vt:lpstr>
      <vt:lpstr>PowerPoint Presentation</vt:lpstr>
      <vt:lpstr>Remote “Jobs” and Provisioning</vt:lpstr>
      <vt:lpstr>Remote “Jobs”…Authentication</vt:lpstr>
      <vt:lpstr>Remote “Jobs”…Authentication</vt:lpstr>
      <vt:lpstr>Provisioning Options/Comparison</vt:lpstr>
      <vt:lpstr>Site Collection Creation from add-ins</vt:lpstr>
      <vt:lpstr>Async provisioning model</vt:lpstr>
      <vt:lpstr>Provisioning time logic</vt:lpstr>
      <vt:lpstr>PowerPoint Presentation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